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920" r:id="rId2"/>
    <p:sldMasterId id="2147483946" r:id="rId3"/>
    <p:sldMasterId id="2147484105" r:id="rId4"/>
    <p:sldMasterId id="2147484118" r:id="rId5"/>
    <p:sldMasterId id="2147484131" r:id="rId6"/>
    <p:sldMasterId id="2147484145" r:id="rId7"/>
  </p:sldMasterIdLst>
  <p:notesMasterIdLst>
    <p:notesMasterId r:id="rId81"/>
  </p:notesMasterIdLst>
  <p:handoutMasterIdLst>
    <p:handoutMasterId r:id="rId82"/>
  </p:handoutMasterIdLst>
  <p:sldIdLst>
    <p:sldId id="5150" r:id="rId8"/>
    <p:sldId id="674" r:id="rId9"/>
    <p:sldId id="4412" r:id="rId10"/>
    <p:sldId id="429" r:id="rId11"/>
    <p:sldId id="675" r:id="rId12"/>
    <p:sldId id="676" r:id="rId13"/>
    <p:sldId id="677" r:id="rId14"/>
    <p:sldId id="678" r:id="rId15"/>
    <p:sldId id="4444" r:id="rId16"/>
    <p:sldId id="450" r:id="rId17"/>
    <p:sldId id="319" r:id="rId18"/>
    <p:sldId id="320" r:id="rId19"/>
    <p:sldId id="4443" r:id="rId20"/>
    <p:sldId id="322" r:id="rId21"/>
    <p:sldId id="443" r:id="rId22"/>
    <p:sldId id="452" r:id="rId23"/>
    <p:sldId id="444" r:id="rId24"/>
    <p:sldId id="4445" r:id="rId25"/>
    <p:sldId id="787" r:id="rId26"/>
    <p:sldId id="4446" r:id="rId27"/>
    <p:sldId id="683" r:id="rId28"/>
    <p:sldId id="684" r:id="rId29"/>
    <p:sldId id="685" r:id="rId30"/>
    <p:sldId id="686" r:id="rId31"/>
    <p:sldId id="687" r:id="rId32"/>
    <p:sldId id="688" r:id="rId33"/>
    <p:sldId id="5151" r:id="rId34"/>
    <p:sldId id="4449" r:id="rId35"/>
    <p:sldId id="679" r:id="rId36"/>
    <p:sldId id="680" r:id="rId37"/>
    <p:sldId id="681" r:id="rId38"/>
    <p:sldId id="682" r:id="rId39"/>
    <p:sldId id="689" r:id="rId40"/>
    <p:sldId id="690" r:id="rId41"/>
    <p:sldId id="691" r:id="rId42"/>
    <p:sldId id="692" r:id="rId43"/>
    <p:sldId id="693" r:id="rId44"/>
    <p:sldId id="694" r:id="rId45"/>
    <p:sldId id="695" r:id="rId46"/>
    <p:sldId id="696" r:id="rId47"/>
    <p:sldId id="697" r:id="rId48"/>
    <p:sldId id="698" r:id="rId49"/>
    <p:sldId id="699" r:id="rId50"/>
    <p:sldId id="700" r:id="rId51"/>
    <p:sldId id="709" r:id="rId52"/>
    <p:sldId id="701" r:id="rId53"/>
    <p:sldId id="702" r:id="rId54"/>
    <p:sldId id="703" r:id="rId55"/>
    <p:sldId id="704" r:id="rId56"/>
    <p:sldId id="705" r:id="rId57"/>
    <p:sldId id="706" r:id="rId58"/>
    <p:sldId id="710" r:id="rId59"/>
    <p:sldId id="711" r:id="rId60"/>
    <p:sldId id="712" r:id="rId61"/>
    <p:sldId id="713" r:id="rId62"/>
    <p:sldId id="714" r:id="rId63"/>
    <p:sldId id="715" r:id="rId64"/>
    <p:sldId id="716" r:id="rId65"/>
    <p:sldId id="717" r:id="rId66"/>
    <p:sldId id="718" r:id="rId67"/>
    <p:sldId id="719" r:id="rId68"/>
    <p:sldId id="4413" r:id="rId69"/>
    <p:sldId id="4414" r:id="rId70"/>
    <p:sldId id="4415" r:id="rId71"/>
    <p:sldId id="4416" r:id="rId72"/>
    <p:sldId id="4417" r:id="rId73"/>
    <p:sldId id="4418" r:id="rId74"/>
    <p:sldId id="4419" r:id="rId75"/>
    <p:sldId id="4420" r:id="rId76"/>
    <p:sldId id="4421" r:id="rId77"/>
    <p:sldId id="4422" r:id="rId78"/>
    <p:sldId id="4423" r:id="rId79"/>
    <p:sldId id="814" r:id="rId8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2328"/>
    <p:restoredTop sz="93808"/>
  </p:normalViewPr>
  <p:slideViewPr>
    <p:cSldViewPr>
      <p:cViewPr varScale="1">
        <p:scale>
          <a:sx n="85" d="100"/>
          <a:sy n="85" d="100"/>
        </p:scale>
        <p:origin x="176" y="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viewProps" Target="view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61" Type="http://schemas.openxmlformats.org/officeDocument/2006/relationships/slide" Target="slides/slide54.xml"/><Relationship Id="rId8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019A08-F8A3-6949-A65B-E3147C278B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A3DF19-91AD-914C-A7F6-4AA2A7E645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AD636FF8-CD82-7340-9DDC-BB4B4798B04E}" type="datetimeFigureOut">
              <a:rPr lang="en-US"/>
              <a:pPr>
                <a:defRPr/>
              </a:pPr>
              <a:t>5/11/20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49600E-2B3E-2641-9ECF-F25C3BA209A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17B383-3727-2745-B3D2-CA3F82DC2A8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36162319-6E85-4646-816B-36A2279DF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02EC73-6E89-F04C-A37A-7C630CCBAA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5176FC-BDCF-954E-A852-4B4AE321B1D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08665FC-8110-CE40-AEBA-D6C8AEAEC0F3}" type="datetime1">
              <a:rPr lang="en-US" altLang="en-US"/>
              <a:pPr>
                <a:defRPr/>
              </a:pPr>
              <a:t>5/11/20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38926B2-FAB3-9A41-903D-981D5B9DDA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0A49AD7-AD6F-3843-B037-3977124195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8FCC79-2EC2-9147-9B95-84369E68674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E0FE6-2B29-2044-BE2C-49B3357C14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2F9027F5-610B-044B-9264-7862524D60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0148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C2EE5B-614B-436E-A061-2F06A8DE69D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869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7">
            <a:extLst>
              <a:ext uri="{FF2B5EF4-FFF2-40B4-BE49-F238E27FC236}">
                <a16:creationId xmlns:a16="http://schemas.microsoft.com/office/drawing/2014/main" id="{09BB001A-6860-DF43-8A31-44B970FF71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69DDF23-AE72-6141-8395-5D8E0BC37F8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8962" name="Rectangle 2">
            <a:extLst>
              <a:ext uri="{FF2B5EF4-FFF2-40B4-BE49-F238E27FC236}">
                <a16:creationId xmlns:a16="http://schemas.microsoft.com/office/drawing/2014/main" id="{0772D036-16DE-CC45-AA2F-7EA2C95815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Rectangle 3">
            <a:extLst>
              <a:ext uri="{FF2B5EF4-FFF2-40B4-BE49-F238E27FC236}">
                <a16:creationId xmlns:a16="http://schemas.microsoft.com/office/drawing/2014/main" id="{A5239E1F-712D-7246-94BD-ED32871C6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8761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Slide Image Placeholder 1">
            <a:extLst>
              <a:ext uri="{FF2B5EF4-FFF2-40B4-BE49-F238E27FC236}">
                <a16:creationId xmlns:a16="http://schemas.microsoft.com/office/drawing/2014/main" id="{1784A584-3312-6742-99A9-7DBCAFDDE8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5106" name="Notes Placeholder 2">
            <a:extLst>
              <a:ext uri="{FF2B5EF4-FFF2-40B4-BE49-F238E27FC236}">
                <a16:creationId xmlns:a16="http://schemas.microsoft.com/office/drawing/2014/main" id="{802FE930-4684-5C48-B0B8-DD69549918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5107" name="Slide Number Placeholder 3">
            <a:extLst>
              <a:ext uri="{FF2B5EF4-FFF2-40B4-BE49-F238E27FC236}">
                <a16:creationId xmlns:a16="http://schemas.microsoft.com/office/drawing/2014/main" id="{6DB6C48A-C7FC-764C-AC98-8F3EC729B4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18A00D-D322-1240-B797-4B365D1AB7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3632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2195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7">
            <a:extLst>
              <a:ext uri="{FF2B5EF4-FFF2-40B4-BE49-F238E27FC236}">
                <a16:creationId xmlns:a16="http://schemas.microsoft.com/office/drawing/2014/main" id="{7F1D0EA7-C5D2-9F40-B50C-DC041D0F5B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088A74-09E6-4045-843D-F9A3EA0BCD1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4018" name="Rectangle 2">
            <a:extLst>
              <a:ext uri="{FF2B5EF4-FFF2-40B4-BE49-F238E27FC236}">
                <a16:creationId xmlns:a16="http://schemas.microsoft.com/office/drawing/2014/main" id="{BFA5D315-BF35-A146-85A2-367E87013D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4019" name="Rectangle 3">
            <a:extLst>
              <a:ext uri="{FF2B5EF4-FFF2-40B4-BE49-F238E27FC236}">
                <a16:creationId xmlns:a16="http://schemas.microsoft.com/office/drawing/2014/main" id="{C11229E1-DEF5-194E-96BA-CB57A7BB3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8879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7">
            <a:extLst>
              <a:ext uri="{FF2B5EF4-FFF2-40B4-BE49-F238E27FC236}">
                <a16:creationId xmlns:a16="http://schemas.microsoft.com/office/drawing/2014/main" id="{09BB001A-6860-DF43-8A31-44B970FF71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69DDF23-AE72-6141-8395-5D8E0BC37F8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8962" name="Rectangle 2">
            <a:extLst>
              <a:ext uri="{FF2B5EF4-FFF2-40B4-BE49-F238E27FC236}">
                <a16:creationId xmlns:a16="http://schemas.microsoft.com/office/drawing/2014/main" id="{0772D036-16DE-CC45-AA2F-7EA2C95815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Rectangle 3">
            <a:extLst>
              <a:ext uri="{FF2B5EF4-FFF2-40B4-BE49-F238E27FC236}">
                <a16:creationId xmlns:a16="http://schemas.microsoft.com/office/drawing/2014/main" id="{A5239E1F-712D-7246-94BD-ED32871C6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2">
            <a:extLst>
              <a:ext uri="{FF2B5EF4-FFF2-40B4-BE49-F238E27FC236}">
                <a16:creationId xmlns:a16="http://schemas.microsoft.com/office/drawing/2014/main" id="{99127E38-4822-3B4C-9EA8-EBC48B56E4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6610" name="Rectangle 3">
            <a:extLst>
              <a:ext uri="{FF2B5EF4-FFF2-40B4-BE49-F238E27FC236}">
                <a16:creationId xmlns:a16="http://schemas.microsoft.com/office/drawing/2014/main" id="{15877F82-4FE6-594B-9CB4-47D05F91BF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7">
            <a:extLst>
              <a:ext uri="{FF2B5EF4-FFF2-40B4-BE49-F238E27FC236}">
                <a16:creationId xmlns:a16="http://schemas.microsoft.com/office/drawing/2014/main" id="{4F8565CB-6928-7448-9E34-D6F4CB7002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2DCDED1-85AA-7B48-A8D5-A22B9482B09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50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8658" name="Rectangle 2">
            <a:extLst>
              <a:ext uri="{FF2B5EF4-FFF2-40B4-BE49-F238E27FC236}">
                <a16:creationId xmlns:a16="http://schemas.microsoft.com/office/drawing/2014/main" id="{AF39B7D5-F171-E74B-B5E7-625D9D527F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8659" name="Rectangle 3">
            <a:extLst>
              <a:ext uri="{FF2B5EF4-FFF2-40B4-BE49-F238E27FC236}">
                <a16:creationId xmlns:a16="http://schemas.microsoft.com/office/drawing/2014/main" id="{E9A9C369-03BA-E447-BF16-17B2A6249C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7">
            <a:extLst>
              <a:ext uri="{FF2B5EF4-FFF2-40B4-BE49-F238E27FC236}">
                <a16:creationId xmlns:a16="http://schemas.microsoft.com/office/drawing/2014/main" id="{09BB001A-6860-DF43-8A31-44B970FF71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69DDF23-AE72-6141-8395-5D8E0BC37F8D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8962" name="Rectangle 2">
            <a:extLst>
              <a:ext uri="{FF2B5EF4-FFF2-40B4-BE49-F238E27FC236}">
                <a16:creationId xmlns:a16="http://schemas.microsoft.com/office/drawing/2014/main" id="{0772D036-16DE-CC45-AA2F-7EA2C95815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Rectangle 3">
            <a:extLst>
              <a:ext uri="{FF2B5EF4-FFF2-40B4-BE49-F238E27FC236}">
                <a16:creationId xmlns:a16="http://schemas.microsoft.com/office/drawing/2014/main" id="{A5239E1F-712D-7246-94BD-ED32871C6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3343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fld id="{7B9B8AE1-4404-45A7-9B20-DCFF501886B9}" type="slidenum">
              <a:rPr lang="en-US" sz="1200">
                <a:latin typeface="Arial" pitchFamily="34" charset="0"/>
              </a:rPr>
              <a:pPr/>
              <a:t>10</a:t>
            </a:fld>
            <a:endParaRPr lang="en-US" sz="1200">
              <a:latin typeface="Arial" pitchFamily="34" charset="0"/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928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D3E8A2-5565-48EF-A448-4ED6E2C16A0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442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701DC6-03A2-4C9B-85E3-60E1F5DE91D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005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87717A-FEA5-407B-ADB0-81FEBDED5A5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02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37A38D-5307-4AB0-8536-748F8C58F42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96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D2E8EF-3E94-43E2-8EA0-B6679A5BC0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635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D2E8EF-3E94-43E2-8EA0-B6679A5BC0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354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AC9229C-B6E9-ED4B-8F01-0646200ED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33F4A6B-4713-F647-83C2-51D31EBE62E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0BB73A9-2059-2945-A46D-2503372D080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8BF06D5-EF02-F94A-AC66-CD789D1ABA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41C03AE-50E4-9146-BFC0-B287FEB865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CB9F412-BCD2-4F48-BD06-5F845E0F6C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47CC9FC-AC5F-7047-9368-4ECA01411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852566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23C285C-0399-BA4D-8DB5-1E34D1076E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0CEF1F3-EE12-1346-8A36-81B43419C6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6B7FB-36DF-0443-8CE5-B19DDAE5C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33883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4D6D0B-5C29-D14A-BB72-21DB537C07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4846B46-E91F-4F43-888F-1E9DD832C1C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62876-A85D-794D-897E-44756673D4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77306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82227D9-697F-E64E-83EF-A00B5C84A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0FAA51D-7BD7-3245-8F14-8CB2284A69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19CB1-DACA-7646-875A-E3A1249470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54065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D8AD54C-B69C-C045-BA63-609741507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FC130E6-0A8B-5C46-97F6-05BA50F2705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892EEA3-B538-C04F-9723-81BED848371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8C68AA6-AA6B-E24F-85A2-1EF2B96564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B4959D1-8BC0-CE4E-ACE2-CBE1CFEC30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8242E8B-5541-434B-AFCD-1F38D7A2B1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1200" smtClean="0"/>
            </a:lvl1pPr>
          </a:lstStyle>
          <a:p>
            <a:pPr>
              <a:defRPr/>
            </a:pPr>
            <a:fld id="{539510C9-12BC-DD4D-B3A7-598B83B719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99799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D74A11-951E-DB44-8764-7EDA6185BF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BC4F66-F634-8C4C-ACFF-E455D4359F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DED06B6-2C69-284D-99A3-4B74281122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16726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6CDA834-60CD-D748-A6DB-6400F7A194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B46EF2-EDF8-0844-84D7-DE74CC8F16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409A45F-0B17-A64D-AE7D-EC592F08FD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870173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918F5B1-8D30-BF4D-8753-CD6C37A89A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B0761DB-FC36-A247-80F6-536776D640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006DCE6-AC9F-2B46-87A0-89902198B8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92990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C504684-D332-A746-873E-D6EE4AC2A2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E2EBF98-B68A-DC41-AA09-F520461199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7D81E7D-B33E-E54C-A408-189AFA5A1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0620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47289827-037E-1F49-82B5-A45C2F0D3D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C9431D8-707F-0E4D-898D-8FA7A7C40A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01F99C2-FA29-1347-BE77-0FAA8BDE75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50233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FEE2673-F138-6948-8553-3B2810E965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D107382-1487-E94C-B037-04FF21286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97ADA88-90B8-0B4F-BDF4-44EA743F85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525015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51BD790-4303-3349-A32C-589B6302A8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794D1D-7433-7E41-B8DD-9A15A11369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2DDDD-1012-D041-83E9-7B9F836B45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45028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58C2523-7B28-7242-89CD-87F2F55AE4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D444199-18DF-AE47-B04D-510DF5F26C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094817F-A553-9446-B0C6-6A128BF6EE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44241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4C8BA1F-D524-5942-9024-92DFB0D90C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452D1C-6CC8-8F4C-A204-CAD13050AD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59FDEDB-D3AF-7243-B220-C355688D09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442775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06822E-9C83-AB46-8A3A-7EB327283B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524178-33E2-A549-8F0D-7702C6A68B8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00D6AEB-25AC-814E-847D-6B6BE34349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706165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CAF7FE-5932-0B4B-982E-2651123541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8A9FB1-504C-F44E-BA2D-5A14571D1B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9152FEC-9E39-A54C-B7BA-504E2CB6C5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636817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1FFAAE4-E3B2-914E-8E43-B13D01E8C6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8689B0-1B62-1E4B-B603-F7DB82F356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93EDC011-37C8-F346-BC29-ED8140085E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780036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9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7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1931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42CA346-7516-1F4F-849A-5DFF95D7A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9A5162E-4CDD-A44F-A5F0-480F682D8E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B1D6154-8039-9443-AF80-C4F75D382A5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794E190-A7AB-934C-B480-F3E081FD2B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A1E5EDA-41DD-6B4A-9DA9-5A449060A9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904F271-7B03-7247-A317-1366B70FEB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1200" smtClean="0"/>
            </a:lvl1pPr>
          </a:lstStyle>
          <a:p>
            <a:pPr>
              <a:defRPr/>
            </a:pPr>
            <a:fld id="{16BFEF29-127E-E04F-8529-E6BE1EA9EA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58956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C3EDE02-B67D-AD47-BCB0-6B50E2F80E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F0707D0-265B-7142-9082-54427B45E6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89DD1D0C-81DB-574E-8CE8-3712EF4A4C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857143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C20DDCA-3895-F748-9DBC-3C4B918660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977933-CC00-1740-B461-A9E4EB37BB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2E8FE51-80BE-F04A-87B6-81F9FAACA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280711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E519653-EF9E-B242-ABCA-A84C192F90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DF78291-5877-3C4C-AC70-A0D61022DF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389404A5-9E25-6B46-A7A5-7D324600D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92683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D05C3F5-C703-7343-B5EF-3790AB8FE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AE271E9-344B-C342-901F-90A78E0110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60A7A-AFC3-DE45-913E-B1824DD018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573199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0E21B79-B22F-D341-A9C2-B441FF1817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CEB3A05-1BF0-344B-9704-7E2FCD0517E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BB5C9D6-DFE4-CC44-B521-4608B80A5A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601460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69E4980-83B6-F74A-9A7B-4138DD91BA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DAC969F-E7B8-BC46-8777-497F2275BE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AE3993F-25B4-CE46-BBF5-B6CD0B5496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642155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FCF8EDF-A8D0-6643-8F64-3500F74469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4C1BAF1-D984-7148-8972-1EE90AAC62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140AE6E-CA15-FE44-B650-935E3946F1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01732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778EF4-D050-FD40-8FC5-764EFFB3ED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4083C31-DE8E-E946-B6D0-CDE19B9155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A749819-D8DA-B844-9AAB-EEFA5E1ECA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91675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742B1D5-5EC3-CC4D-8AB2-84CD7BEA5C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06FBDC1-A1E2-F740-ABE5-F409EAA46C3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343F5A80-D926-1341-BD80-54782C94E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29669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33D169-49B4-0644-A718-BF74BB3B73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9FFEA10-ABB7-4F4E-8D34-32989B7DA8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943AF50-2D0C-184E-BE75-50DE61284C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911546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ABC64E5-ED7A-6541-871F-648AE092D6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8A6BC20-D2AF-1A40-9542-596EA747C69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8D438FD-0D60-8C4B-91DD-047110222E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7085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0DEFF0C-2FFA-274D-BD97-E29A5C9CE0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F1DF29E-F8C7-E145-ADB7-563624D53B0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D981B90-0351-D94B-8E21-A02405BDF4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161470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550E3ED-E896-7E48-A30B-2085D8A37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5DA10FF-9D63-3D4D-B0EE-D6801F29B9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5009FA3-13B7-F945-8CF0-99FC1CB7C0A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3274CC4-3C31-E54D-A253-4130D73DC0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153F0E5-2598-0B4E-8FB8-35438832A9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6A35344-4CED-B446-AF03-47062C5021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BEB9E71-D8D4-7446-9D70-8A15DA6EDF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89664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FA21633-04E6-8D4A-A5F6-8F306A3E30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FD6D6A-3E03-3D47-8BCB-90B05E365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908C8-E3D5-D143-B8F7-E7AAFB3092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511050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B57964-6510-C54B-B8A6-A20EC8C40A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CB5E82-9741-5347-AF54-D93990FAFD2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98F22-7344-4E45-9F66-1FB9CB6BF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4862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D6C228-CA69-3841-86C2-CBEDC6F30E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B7A4051-F824-F841-A1FA-346954B665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153657-2427-9848-AA8A-531F880EB4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877452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BE944C-FF48-874A-94BD-039F2C5EB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A7B1E7-D97A-884E-B16C-309ED064F4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D58A0-13DA-124A-B63C-DD962352C4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974969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212EFAC-7B78-6B42-BA0F-A9ADC31724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C7BA0A2-874F-8240-B95A-8B3AF325D4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B8FEF-1794-BD4E-A88A-A598301AE2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616442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F86FE9-A271-3043-BDD6-F86D42E0DA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79BFB93-65D9-3047-8C2F-8EA5C22728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B16C4-CDE5-9B44-AF59-D00B8B436C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669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18B440C-3319-9747-9F3B-0021DFE521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9DEC265-519D-CA42-B99B-DDEBB08530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9A141C-751E-AA46-830B-28D6280365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199512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CC2959-1E39-9A4B-BD30-31FDDCC45D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A7326B-6B0A-D848-9248-1AB64A8B08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11EBE-95F7-9245-938F-DCB0C2804C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855200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8A18DD-B4B4-574A-9BE5-36221FF00F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90A52DC-151C-D542-9C81-CC5A4B2029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3C-8FDF-8A4D-A336-A5F09B39C7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597102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A6F4B2-80B3-5748-ABAE-B0F2A6B564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A5D978-6982-EC49-8966-03C0953FF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60223-F073-A34D-9754-797C69A24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90210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C53E763-9638-694E-925C-E732E95BC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90E1D33-AFC6-8C42-A5A6-8F739CCF54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3954C-5B29-7F4D-BF2E-6838E52B9D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60033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BA10AE-CE9D-4B47-8294-CB6398C2CC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53B2AFD-64DE-8046-AB0D-915824366C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239AF-E198-2C45-802D-675ED34DE1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92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756623A-251F-9A42-B1C6-09CCBE0621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46CCAA-B03B-EB40-B8FB-5456F85620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7D602-C2B8-2A41-A31B-54965D141F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9663335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3729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6385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40823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678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2485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083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401639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995608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18484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69653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2B6234A-5BED-6344-8B6B-1F834DA8C52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84631B0-D144-E14D-B982-0FF10CE765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E2DCC-6BFC-794D-A17A-050073B455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9920507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19075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73019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1200" smtClean="0"/>
            </a:lvl1pPr>
          </a:lstStyle>
          <a:p>
            <a:pPr>
              <a:defRPr/>
            </a:pPr>
            <a:fld id="{3337BF1A-2471-8F44-AA10-9A6AA4B4E0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31076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693BED2-1B18-8744-B8F0-03CBD35947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702992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F36C014-2CFC-0248-B17F-D9D3ED4B07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4645163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7884B9F-AA6F-5146-9D4E-F8B9364A5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4823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632DC94-572A-394E-9D76-1A9221DAD8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290755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1F917F0-9109-1345-BF35-EE606B428F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47185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3D5049F-F691-FD4A-87B4-FC136EBC24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1910293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4FF2DC8-52E2-BA40-9B61-ADB6606CB2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102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D5BD9A1-C630-2840-8720-228C3C3FFD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3F9F17-3FA4-D947-8299-4C55D0A7A5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FF30A-5D4C-1245-B756-3098E062A6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28873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86DCD5A-1682-9A4A-A8BE-C69B256BA0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69368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82F0991-4873-3C42-B683-77E9BCEE3F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207834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B8C91F0-DD8C-7E4D-9F03-2FF316F791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986472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2F0A46D-7C23-D442-BDA7-74E36D162C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61274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68ED70B-73E0-1A43-BAAD-140982274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0D2E238-C648-A940-9B7B-972AE065963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54BBF8F-ECA8-AD4F-B952-3B56CEF29F1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35BD37C-EF84-E14A-8FA9-6E871426D3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9520A33-EADB-4D48-A0C8-D4DA821B34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91EDA3E-56CF-E64B-9A39-9A3AFC00C4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1200" smtClean="0"/>
            </a:lvl1pPr>
          </a:lstStyle>
          <a:p>
            <a:pPr>
              <a:defRPr/>
            </a:pPr>
            <a:fld id="{24D877CE-8C2D-894A-A7C5-BB6D1A3188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589017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FC86844-FA91-F048-BEB2-BA9781507E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EFA73D9-5F25-2E4F-BA37-2248334378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F2A7E1F0-2A07-F348-A4CF-29358DBEE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143957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745AE7-D17D-1E4E-A13C-9DF7721270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B4233D-E5AA-E547-988E-777ABB3391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2BFE9CE-D1E2-CD43-9D64-E051EF798F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918492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90869E-0F2B-2E44-8EA2-F0E90B9BD2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BEFB27-4AB2-BB4D-A752-FCA85F9F82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8BEAD14-7B11-6840-8702-F1622620C3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408706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1B47A8C-2715-8B4C-A5CA-3182971D8D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06BEEDD-253F-5347-AAC5-9A3073427B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060E0EF-41BE-8F41-A83F-F4808BEBF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402127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F2373C3-6B30-1542-84FC-B9463FCEFE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601D3BB-B830-624A-9B81-9AC2ABE800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356A0E2-8183-AB46-87C5-4A72054092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14888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0FE2D55-FD9D-BD45-B404-4CC227985D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D473EB9-520E-E54B-BA9B-A39B67ACBC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F0FFB-28EA-0147-A0DF-65A51093AB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08422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2E85A3E-77CC-0746-99FE-99C40F44F6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0C46723-E122-BF45-8E47-9040553DB4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19D3AF5-B5A7-FB41-9FA0-624B5DF56D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8271179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326B1BE-197C-DC45-9761-B311AE3C39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5B8F0EC-9DC5-344B-BDD6-19F235461F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CB6A03F-44FD-7149-8A2D-AA96CBCBA9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3510640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FC797B-7765-EA4D-940D-E2944DD86E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BBBC207-3A60-3C40-8C07-7712B000164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283EE2E-E1F5-564C-A4A7-077A484857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456272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EDE4100-899C-E347-9C7A-F90D749FD8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931F1F-5951-034A-BC29-B3A2534AB9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FA39035-9B61-AF43-A831-46D0233F41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586922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9A158E4-C9E1-F242-9FD3-19CDF5DFAD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D9C72C4-E5B3-FE43-A7E8-EC24575D36D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1F1F556-F429-3B48-9C83-C22738692B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6320225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1007106-B0D7-B042-9B46-2489A61915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4A13AC9-A4C2-C24D-BD9B-EB63D50A54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E721D1B-75BE-2E43-B109-F513DA0BA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326035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8485B26-6313-0B41-AD2A-6A7F8813BB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2802AEB-D498-0947-8298-EEEEAE0AFC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1E6FC-2EE2-4B4E-8835-E36E6E4563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773337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C391B3F4-0E22-094F-B867-A3D97975AD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49AF7052-6A08-084D-A78D-C72389431A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2F0902CA-F857-8745-B959-CB493F2470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473C8EFB-2A22-C945-B8FC-BFFDA48BDD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233F7918-2360-2E4A-8D39-1BFBE3F6924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  <p:sldLayoutId id="214748403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>
            <a:extLst>
              <a:ext uri="{FF2B5EF4-FFF2-40B4-BE49-F238E27FC236}">
                <a16:creationId xmlns:a16="http://schemas.microsoft.com/office/drawing/2014/main" id="{A16B65A6-77FC-A64C-8D49-EB1A41EE2F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4275" name="Rectangle 1027">
            <a:extLst>
              <a:ext uri="{FF2B5EF4-FFF2-40B4-BE49-F238E27FC236}">
                <a16:creationId xmlns:a16="http://schemas.microsoft.com/office/drawing/2014/main" id="{E97412E7-37B7-E24F-BD58-1BCC9F81AD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2720296-8B91-D64B-9FD7-7AF64C73237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9D3AC41-115F-0845-A7A4-47BF361B187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056277A3-A02A-4742-9093-923A64C96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4278" name="Line 1032">
            <a:extLst>
              <a:ext uri="{FF2B5EF4-FFF2-40B4-BE49-F238E27FC236}">
                <a16:creationId xmlns:a16="http://schemas.microsoft.com/office/drawing/2014/main" id="{C3B602A3-FBD1-D349-9568-55F9B6F2E88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9" name="Line 1033">
            <a:extLst>
              <a:ext uri="{FF2B5EF4-FFF2-40B4-BE49-F238E27FC236}">
                <a16:creationId xmlns:a16="http://schemas.microsoft.com/office/drawing/2014/main" id="{0E380602-0D9B-8748-87F4-70360AC00C1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  <p:sldLayoutId id="2147484080" r:id="rId12"/>
    <p:sldLayoutId id="2147484144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>
            <a:extLst>
              <a:ext uri="{FF2B5EF4-FFF2-40B4-BE49-F238E27FC236}">
                <a16:creationId xmlns:a16="http://schemas.microsoft.com/office/drawing/2014/main" id="{2E7A87C5-BDB9-4941-97FC-0031FEFC4C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>
            <a:extLst>
              <a:ext uri="{FF2B5EF4-FFF2-40B4-BE49-F238E27FC236}">
                <a16:creationId xmlns:a16="http://schemas.microsoft.com/office/drawing/2014/main" id="{10B3D21B-F3B7-FF47-9C73-EEBD8E6439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5C29659-954C-2C4E-8569-225B3B1E01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52B758B-51D1-614C-9223-36A6FDDCB1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FABA5CE-C32F-A749-B20A-20EC6469DB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0902" name="Line 1032">
            <a:extLst>
              <a:ext uri="{FF2B5EF4-FFF2-40B4-BE49-F238E27FC236}">
                <a16:creationId xmlns:a16="http://schemas.microsoft.com/office/drawing/2014/main" id="{1E0FE4FB-A3F0-3D4A-9FD2-B175C52142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>
            <a:extLst>
              <a:ext uri="{FF2B5EF4-FFF2-40B4-BE49-F238E27FC236}">
                <a16:creationId xmlns:a16="http://schemas.microsoft.com/office/drawing/2014/main" id="{F3F1FCFD-18A0-EC4F-A045-BE8B403972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  <p:sldLayoutId id="214748410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30AEAA4F-EDAA-504E-B5B4-CF8F14451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31EF2BB-3B54-DF43-8685-B93DB79050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624DA32-BF01-BA4E-9E10-47ABCA88245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4215C59-8EB3-1A4D-A592-4164F6136CD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DECE033A-9A2F-7340-883E-492A11F8D22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A41FD444-C3E5-724B-8630-9A1D244BB1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B4891C3-E885-DD41-A36B-469362AEF1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557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  <p:sldLayoutId id="214748411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6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120" r:id="rId2"/>
    <p:sldLayoutId id="2147484121" r:id="rId3"/>
    <p:sldLayoutId id="2147484122" r:id="rId4"/>
    <p:sldLayoutId id="2147484123" r:id="rId5"/>
    <p:sldLayoutId id="2147484124" r:id="rId6"/>
    <p:sldLayoutId id="2147484125" r:id="rId7"/>
    <p:sldLayoutId id="2147484126" r:id="rId8"/>
    <p:sldLayoutId id="2147484127" r:id="rId9"/>
    <p:sldLayoutId id="2147484128" r:id="rId10"/>
    <p:sldLayoutId id="2147484129" r:id="rId11"/>
    <p:sldLayoutId id="214748413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A09D29E3-D8D3-9442-B127-7FC5C7AABD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090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525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  <p:sldLayoutId id="214748414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26">
            <a:extLst>
              <a:ext uri="{FF2B5EF4-FFF2-40B4-BE49-F238E27FC236}">
                <a16:creationId xmlns:a16="http://schemas.microsoft.com/office/drawing/2014/main" id="{3B952AC6-1463-D245-95ED-74BECC6EBF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7587" name="Rectangle 1027">
            <a:extLst>
              <a:ext uri="{FF2B5EF4-FFF2-40B4-BE49-F238E27FC236}">
                <a16:creationId xmlns:a16="http://schemas.microsoft.com/office/drawing/2014/main" id="{4393E1B6-09E4-174E-A8E9-479CA49B4F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8591EBF-3630-B447-99EB-B420ED3BCE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17CD1A4-FE98-F94E-B1EB-5E90D402AD4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F6FA6608-86F8-7342-B847-3871A6D5A8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7590" name="Line 1032">
            <a:extLst>
              <a:ext uri="{FF2B5EF4-FFF2-40B4-BE49-F238E27FC236}">
                <a16:creationId xmlns:a16="http://schemas.microsoft.com/office/drawing/2014/main" id="{7BA9A563-AFC3-2D4D-8426-EF137EE6D72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1" name="Line 1033">
            <a:extLst>
              <a:ext uri="{FF2B5EF4-FFF2-40B4-BE49-F238E27FC236}">
                <a16:creationId xmlns:a16="http://schemas.microsoft.com/office/drawing/2014/main" id="{6EDB1C14-AB5D-4F40-AA24-9FB98DA64D4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52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  <p:sldLayoutId id="214748415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7" charset="-128"/>
          <a:cs typeface="ＭＳ Ｐゴシック" pitchFamily="-107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7" charset="-128"/>
          <a:cs typeface="ＭＳ Ｐゴシック" pitchFamily="-107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7" charset="-128"/>
          <a:cs typeface="ＭＳ Ｐゴシック" pitchFamily="-107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7" charset="-128"/>
          <a:cs typeface="ＭＳ Ｐゴシック" pitchFamily="-107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7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6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8.wmf"/><Relationship Id="rId5" Type="http://schemas.openxmlformats.org/officeDocument/2006/relationships/tags" Target="../tags/tag9.xml"/><Relationship Id="rId10" Type="http://schemas.openxmlformats.org/officeDocument/2006/relationships/oleObject" Target="../embeddings/oleObject3.bin"/><Relationship Id="rId4" Type="http://schemas.openxmlformats.org/officeDocument/2006/relationships/tags" Target="../tags/tag8.xml"/><Relationship Id="rId9" Type="http://schemas.openxmlformats.org/officeDocument/2006/relationships/image" Target="../media/image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11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0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15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4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tags" Target="../tags/tag19.xml"/><Relationship Id="rId7" Type="http://schemas.openxmlformats.org/officeDocument/2006/relationships/oleObject" Target="../embeddings/oleObject6.bin"/><Relationship Id="rId2" Type="http://schemas.openxmlformats.org/officeDocument/2006/relationships/tags" Target="../tags/tag18.xml"/><Relationship Id="rId1" Type="http://schemas.openxmlformats.org/officeDocument/2006/relationships/vmlDrawing" Target="../drawings/vmlDrawing5.v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tags" Target="../tags/tag22.xml"/><Relationship Id="rId7" Type="http://schemas.openxmlformats.org/officeDocument/2006/relationships/oleObject" Target="../embeddings/oleObject7.bin"/><Relationship Id="rId2" Type="http://schemas.openxmlformats.org/officeDocument/2006/relationships/tags" Target="../tags/tag21.xml"/><Relationship Id="rId1" Type="http://schemas.openxmlformats.org/officeDocument/2006/relationships/vmlDrawing" Target="../drawings/vmlDrawing6.v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oleObject" Target="../embeddings/oleObject9.bin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11.emf"/><Relationship Id="rId2" Type="http://schemas.openxmlformats.org/officeDocument/2006/relationships/tags" Target="../tags/tag24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7.vml"/><Relationship Id="rId6" Type="http://schemas.openxmlformats.org/officeDocument/2006/relationships/tags" Target="../tags/tag28.xml"/><Relationship Id="rId11" Type="http://schemas.openxmlformats.org/officeDocument/2006/relationships/oleObject" Target="../embeddings/oleObject8.bin"/><Relationship Id="rId5" Type="http://schemas.openxmlformats.org/officeDocument/2006/relationships/tags" Target="../tags/tag27.xml"/><Relationship Id="rId15" Type="http://schemas.openxmlformats.org/officeDocument/2006/relationships/oleObject" Target="../embeddings/oleObject10.bin"/><Relationship Id="rId10" Type="http://schemas.openxmlformats.org/officeDocument/2006/relationships/notesSlide" Target="../notesSlides/notesSlide10.xml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5.tiff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dl.acm.org/citation.cfm?id=366800" TargetMode="Externa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neu.edu/conf/isca2006/" TargetMode="External"/><Relationship Id="rId2" Type="http://schemas.openxmlformats.org/officeDocument/2006/relationships/hyperlink" Target="https://people.inf.ethz.ch/omutlu/pub/qureshi_isca06.pdf" TargetMode="External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18.tiff"/><Relationship Id="rId4" Type="http://schemas.openxmlformats.org/officeDocument/2006/relationships/hyperlink" Target="https://people.inf.ethz.ch/omutlu/pub/qureshi_isca06_talk.ppt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21a: Memory Organization </a:t>
            </a:r>
            <a:b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and Memory Technology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14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568564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How Can We Store Data?</a:t>
            </a:r>
            <a:endParaRPr lang="en-GB" dirty="0"/>
          </a:p>
        </p:txBody>
      </p:sp>
      <p:sp>
        <p:nvSpPr>
          <p:cNvPr id="40965" name="Content Placeholder 17"/>
          <p:cNvSpPr>
            <a:spLocks noGrp="1"/>
          </p:cNvSpPr>
          <p:nvPr>
            <p:ph idx="1"/>
          </p:nvPr>
        </p:nvSpPr>
        <p:spPr>
          <a:xfrm>
            <a:off x="396875" y="1066800"/>
            <a:ext cx="7762386" cy="5457095"/>
          </a:xfrm>
        </p:spPr>
        <p:txBody>
          <a:bodyPr/>
          <a:lstStyle/>
          <a:p>
            <a:r>
              <a:rPr lang="en-US" sz="2215" dirty="0"/>
              <a:t>Flip-Flops (or Latches)</a:t>
            </a:r>
          </a:p>
          <a:p>
            <a:pPr lvl="1"/>
            <a:r>
              <a:rPr lang="en-US" sz="1846" dirty="0">
                <a:solidFill>
                  <a:srgbClr val="008000"/>
                </a:solidFill>
              </a:rPr>
              <a:t>Very fast, parallel access</a:t>
            </a:r>
          </a:p>
          <a:p>
            <a:pPr lvl="1"/>
            <a:r>
              <a:rPr lang="en-US" sz="1846" dirty="0">
                <a:solidFill>
                  <a:srgbClr val="C00000"/>
                </a:solidFill>
              </a:rPr>
              <a:t>Very expensive</a:t>
            </a:r>
            <a:r>
              <a:rPr lang="en-US" sz="1846" dirty="0">
                <a:solidFill>
                  <a:schemeClr val="accent2"/>
                </a:solidFill>
              </a:rPr>
              <a:t> </a:t>
            </a:r>
            <a:r>
              <a:rPr lang="en-US" sz="1846" dirty="0"/>
              <a:t>(one bit costs tens of transistors)</a:t>
            </a:r>
          </a:p>
          <a:p>
            <a:pPr lvl="1"/>
            <a:endParaRPr lang="en-US" sz="1000" dirty="0"/>
          </a:p>
          <a:p>
            <a:pPr>
              <a:spcBef>
                <a:spcPts val="1108"/>
              </a:spcBef>
            </a:pPr>
            <a:r>
              <a:rPr lang="en-US" sz="2215" dirty="0"/>
              <a:t>Static RAM (we will describe them in a moment)</a:t>
            </a:r>
          </a:p>
          <a:p>
            <a:pPr lvl="1"/>
            <a:r>
              <a:rPr lang="en-US" sz="1846" dirty="0">
                <a:solidFill>
                  <a:srgbClr val="008000"/>
                </a:solidFill>
              </a:rPr>
              <a:t>Relatively fast</a:t>
            </a:r>
            <a:r>
              <a:rPr lang="en-US" sz="1846" dirty="0"/>
              <a:t>, </a:t>
            </a:r>
            <a:r>
              <a:rPr lang="en-US" sz="1846" dirty="0">
                <a:solidFill>
                  <a:srgbClr val="CC0000"/>
                </a:solidFill>
              </a:rPr>
              <a:t>only one data word at a time</a:t>
            </a:r>
          </a:p>
          <a:p>
            <a:pPr lvl="1"/>
            <a:r>
              <a:rPr lang="en-US" sz="1846" dirty="0">
                <a:solidFill>
                  <a:srgbClr val="C00000"/>
                </a:solidFill>
              </a:rPr>
              <a:t>Expensive</a:t>
            </a:r>
            <a:r>
              <a:rPr lang="en-US" sz="1846" dirty="0">
                <a:solidFill>
                  <a:srgbClr val="008000"/>
                </a:solidFill>
              </a:rPr>
              <a:t> </a:t>
            </a:r>
            <a:r>
              <a:rPr lang="en-US" sz="1846" dirty="0"/>
              <a:t>(one bit costs 6 transistors)</a:t>
            </a:r>
          </a:p>
          <a:p>
            <a:pPr lvl="1"/>
            <a:endParaRPr lang="en-US" sz="1000" dirty="0"/>
          </a:p>
          <a:p>
            <a:pPr>
              <a:spcBef>
                <a:spcPts val="1108"/>
              </a:spcBef>
            </a:pPr>
            <a:r>
              <a:rPr lang="en-US" sz="2215" dirty="0"/>
              <a:t>Dynamic RAM (we will describe them a bit later)</a:t>
            </a:r>
          </a:p>
          <a:p>
            <a:pPr lvl="1"/>
            <a:r>
              <a:rPr lang="en-US" sz="1846" dirty="0">
                <a:solidFill>
                  <a:srgbClr val="CC0000"/>
                </a:solidFill>
              </a:rPr>
              <a:t>Slower</a:t>
            </a:r>
            <a:r>
              <a:rPr lang="en-US" sz="1846" dirty="0"/>
              <a:t>, </a:t>
            </a:r>
            <a:r>
              <a:rPr lang="en-US" sz="1846" dirty="0">
                <a:solidFill>
                  <a:srgbClr val="CC0000"/>
                </a:solidFill>
              </a:rPr>
              <a:t>one data word at a time</a:t>
            </a:r>
            <a:r>
              <a:rPr lang="en-US" sz="1846" dirty="0"/>
              <a:t>, </a:t>
            </a:r>
            <a:r>
              <a:rPr lang="en-US" sz="1846" dirty="0">
                <a:solidFill>
                  <a:srgbClr val="CC0000"/>
                </a:solidFill>
              </a:rPr>
              <a:t>reading destroys content </a:t>
            </a:r>
            <a:r>
              <a:rPr lang="en-US" sz="1846" dirty="0"/>
              <a:t>(refresh), </a:t>
            </a:r>
            <a:r>
              <a:rPr lang="en-US" sz="1846" dirty="0">
                <a:solidFill>
                  <a:srgbClr val="CC0000"/>
                </a:solidFill>
              </a:rPr>
              <a:t>needs special process for manufacturing</a:t>
            </a:r>
          </a:p>
          <a:p>
            <a:pPr lvl="1"/>
            <a:r>
              <a:rPr lang="en-US" sz="1846" dirty="0">
                <a:solidFill>
                  <a:srgbClr val="008000"/>
                </a:solidFill>
              </a:rPr>
              <a:t>Cheap</a:t>
            </a:r>
            <a:r>
              <a:rPr lang="en-US" sz="1846" dirty="0"/>
              <a:t> (one bit costs only one transistor plus one capacitor)</a:t>
            </a:r>
          </a:p>
          <a:p>
            <a:pPr lvl="1"/>
            <a:endParaRPr lang="en-US" sz="1000" dirty="0"/>
          </a:p>
          <a:p>
            <a:pPr>
              <a:spcBef>
                <a:spcPts val="1108"/>
              </a:spcBef>
            </a:pPr>
            <a:r>
              <a:rPr lang="en-US" sz="2215" dirty="0"/>
              <a:t>Other storage technology (flash memory, hard disk, tape)</a:t>
            </a:r>
          </a:p>
          <a:p>
            <a:pPr lvl="1"/>
            <a:r>
              <a:rPr lang="en-US" sz="1846" dirty="0">
                <a:solidFill>
                  <a:srgbClr val="CC0000"/>
                </a:solidFill>
              </a:rPr>
              <a:t>Much slower</a:t>
            </a:r>
            <a:r>
              <a:rPr lang="en-US" sz="1846" dirty="0"/>
              <a:t>, </a:t>
            </a:r>
            <a:r>
              <a:rPr lang="en-US" sz="1846" dirty="0">
                <a:solidFill>
                  <a:srgbClr val="CC0000"/>
                </a:solidFill>
              </a:rPr>
              <a:t>access takes a long time</a:t>
            </a:r>
            <a:r>
              <a:rPr lang="en-US" sz="1846" dirty="0"/>
              <a:t>, </a:t>
            </a:r>
            <a:r>
              <a:rPr lang="en-US" sz="1846" dirty="0">
                <a:solidFill>
                  <a:schemeClr val="accent6"/>
                </a:solidFill>
              </a:rPr>
              <a:t>non-volatile</a:t>
            </a:r>
          </a:p>
          <a:p>
            <a:pPr lvl="1"/>
            <a:r>
              <a:rPr lang="en-US" sz="1846" dirty="0">
                <a:solidFill>
                  <a:schemeClr val="accent6"/>
                </a:solidFill>
              </a:rPr>
              <a:t>Very cheap </a:t>
            </a:r>
            <a:r>
              <a:rPr lang="en-US" sz="1846" dirty="0"/>
              <a:t>(no transistors directly involved) </a:t>
            </a:r>
          </a:p>
        </p:txBody>
      </p:sp>
    </p:spTree>
    <p:extLst>
      <p:ext uri="{BB962C8B-B14F-4D97-AF65-F5344CB8AC3E}">
        <p14:creationId xmlns:p14="http://schemas.microsoft.com/office/powerpoint/2010/main" val="2167401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8508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Array Organization of Memories</a:t>
            </a:r>
          </a:p>
        </p:txBody>
      </p:sp>
      <p:sp>
        <p:nvSpPr>
          <p:cNvPr id="43016" name="Content Placeholder 45"/>
          <p:cNvSpPr>
            <a:spLocks noGrp="1"/>
          </p:cNvSpPr>
          <p:nvPr>
            <p:ph idx="1"/>
          </p:nvPr>
        </p:nvSpPr>
        <p:spPr>
          <a:xfrm>
            <a:off x="76200" y="1066800"/>
            <a:ext cx="7772400" cy="4589585"/>
          </a:xfrm>
        </p:spPr>
        <p:txBody>
          <a:bodyPr/>
          <a:lstStyle/>
          <a:p>
            <a:r>
              <a:rPr lang="en-US" dirty="0"/>
              <a:t>Goal: </a:t>
            </a:r>
            <a:r>
              <a:rPr lang="en-US" dirty="0">
                <a:solidFill>
                  <a:srgbClr val="0432FF"/>
                </a:solidFill>
              </a:rPr>
              <a:t>Efficiently store large amounts of data</a:t>
            </a:r>
          </a:p>
          <a:p>
            <a:pPr lvl="1"/>
            <a:r>
              <a:rPr lang="en-US" dirty="0"/>
              <a:t>A memory array (stores data)</a:t>
            </a:r>
          </a:p>
          <a:p>
            <a:pPr lvl="1"/>
            <a:r>
              <a:rPr lang="en-US" dirty="0"/>
              <a:t>Address selection logic (selects one row of the array)</a:t>
            </a:r>
          </a:p>
          <a:p>
            <a:pPr lvl="1"/>
            <a:r>
              <a:rPr lang="en-US" dirty="0"/>
              <a:t>Readout circuitry (reads data out)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An M-bit value can be read or written at each unique N-bit address</a:t>
            </a:r>
          </a:p>
          <a:p>
            <a:pPr lvl="1"/>
            <a:r>
              <a:rPr lang="en-US" dirty="0"/>
              <a:t>All values can be accessed, but only M-bits at a time</a:t>
            </a:r>
          </a:p>
          <a:p>
            <a:pPr lvl="1"/>
            <a:r>
              <a:rPr lang="en-US" dirty="0"/>
              <a:t>Access restriction allows more compact organization</a:t>
            </a:r>
          </a:p>
          <a:p>
            <a:endParaRPr lang="en-US" dirty="0"/>
          </a:p>
        </p:txBody>
      </p:sp>
      <p:sp>
        <p:nvSpPr>
          <p:cNvPr id="4301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389185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de-DE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918718672"/>
              </p:ext>
            </p:extLst>
          </p:nvPr>
        </p:nvGraphicFramePr>
        <p:xfrm>
          <a:off x="5029200" y="2514600"/>
          <a:ext cx="4006985" cy="305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670" name="VISIO" r:id="rId8" imgW="1213104" imgH="925068" progId="Visio.Drawing.6">
                  <p:embed/>
                </p:oleObj>
              </mc:Choice>
              <mc:Fallback>
                <p:oleObj name="VISIO" r:id="rId8" imgW="1213104" imgH="925068" progId="Visio.Drawing.6">
                  <p:embed/>
                  <p:pic>
                    <p:nvPicPr>
                      <p:cNvPr id="2" name="Object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514600"/>
                        <a:ext cx="4006985" cy="305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641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8508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5059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/>
              <a:t>Memory Arrays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Two-dimensional array of bit cells </a:t>
            </a:r>
          </a:p>
          <a:p>
            <a:pPr lvl="1"/>
            <a:r>
              <a:rPr lang="en-US" dirty="0"/>
              <a:t>Each bit cell stores one bit</a:t>
            </a:r>
          </a:p>
          <a:p>
            <a:pPr lvl="1"/>
            <a:endParaRPr lang="en-US" sz="1000" dirty="0"/>
          </a:p>
          <a:p>
            <a:r>
              <a:rPr lang="en-US" dirty="0"/>
              <a:t>An array with N address bits and M data bits:</a:t>
            </a:r>
          </a:p>
          <a:p>
            <a:pPr lvl="1"/>
            <a:r>
              <a:rPr lang="en-US" dirty="0"/>
              <a:t>2</a:t>
            </a:r>
            <a:r>
              <a:rPr lang="en-US" baseline="30000" dirty="0"/>
              <a:t>N</a:t>
            </a:r>
            <a:r>
              <a:rPr lang="en-US" dirty="0"/>
              <a:t> rows and M columns</a:t>
            </a:r>
          </a:p>
          <a:p>
            <a:pPr lvl="1"/>
            <a:r>
              <a:rPr lang="en-US" dirty="0"/>
              <a:t>Depth: number of rows (number of words)</a:t>
            </a:r>
          </a:p>
          <a:p>
            <a:pPr lvl="1"/>
            <a:r>
              <a:rPr lang="en-US" dirty="0"/>
              <a:t>Width: number of columns (size of word)</a:t>
            </a:r>
          </a:p>
          <a:p>
            <a:pPr lvl="1"/>
            <a:r>
              <a:rPr lang="en-US" dirty="0"/>
              <a:t>Array size: depth × width = 2</a:t>
            </a:r>
            <a:r>
              <a:rPr lang="en-US" baseline="30000" dirty="0"/>
              <a:t>N</a:t>
            </a:r>
            <a:r>
              <a:rPr lang="en-US" dirty="0"/>
              <a:t>  ×  M </a:t>
            </a:r>
          </a:p>
          <a:p>
            <a:endParaRPr lang="en-US" dirty="0"/>
          </a:p>
          <a:p>
            <a:endParaRPr lang="de-CH" dirty="0"/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custDataLst>
              <p:tags r:id="rId4"/>
            </p:custDataLst>
            <p:extLst/>
          </p:nvPr>
        </p:nvGraphicFramePr>
        <p:xfrm>
          <a:off x="520213" y="4454769"/>
          <a:ext cx="2158511" cy="1647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699" name="VISIO" r:id="rId8" imgW="1213104" imgH="925068" progId="Visio.Drawing.6">
                  <p:embed/>
                </p:oleObj>
              </mc:Choice>
              <mc:Fallback>
                <p:oleObj name="VISIO" r:id="rId8" imgW="1213104" imgH="925068" progId="Visio.Drawing.6">
                  <p:embed/>
                  <p:pic>
                    <p:nvPicPr>
                      <p:cNvPr id="3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213" y="4454769"/>
                        <a:ext cx="2158511" cy="16470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Grp="1" noChangeAspect="1"/>
          </p:cNvGraphicFramePr>
          <p:nvPr>
            <p:custDataLst>
              <p:tags r:id="rId5"/>
            </p:custDataLst>
            <p:extLst/>
          </p:nvPr>
        </p:nvGraphicFramePr>
        <p:xfrm>
          <a:off x="3656138" y="4188073"/>
          <a:ext cx="4649665" cy="226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700" name="VISIO" r:id="rId10" imgW="2554224" imgH="1245108" progId="Visio.Drawing.6">
                  <p:embed/>
                </p:oleObj>
              </mc:Choice>
              <mc:Fallback>
                <p:oleObj name="VISIO" r:id="rId10" imgW="2554224" imgH="1245108" progId="Visio.Drawing.6">
                  <p:embed/>
                  <p:pic>
                    <p:nvPicPr>
                      <p:cNvPr id="4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6138" y="4188073"/>
                        <a:ext cx="4649665" cy="22654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4460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8508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2</a:t>
            </a:r>
            <a:r>
              <a:rPr lang="en-US" dirty="0"/>
              <a:t> × 3-bit array</a:t>
            </a:r>
          </a:p>
          <a:p>
            <a:r>
              <a:rPr lang="en-US" dirty="0"/>
              <a:t>Number of words: 4</a:t>
            </a:r>
          </a:p>
          <a:p>
            <a:r>
              <a:rPr lang="en-US" dirty="0"/>
              <a:t>Word size: 3-bits</a:t>
            </a:r>
          </a:p>
          <a:p>
            <a:r>
              <a:rPr lang="en-US" dirty="0"/>
              <a:t>For example, the 3-bit word stored at address 10 is 100</a:t>
            </a: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  <p:extLst/>
          </p:nvPr>
        </p:nvGraphicFramePr>
        <p:xfrm>
          <a:off x="1125415" y="3924300"/>
          <a:ext cx="5767754" cy="2810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718" name="VISIO" r:id="rId8" imgW="2554224" imgH="1245108" progId="Visio.Drawing.6">
                  <p:embed/>
                </p:oleObj>
              </mc:Choice>
              <mc:Fallback>
                <p:oleObj name="VISIO" r:id="rId8" imgW="2554224" imgH="1245108" progId="Visio.Drawing.6">
                  <p:embed/>
                  <p:pic>
                    <p:nvPicPr>
                      <p:cNvPr id="4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415" y="3924300"/>
                        <a:ext cx="5767754" cy="28106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8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389185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de-DE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94677C62-14D7-084E-B5E9-9C0F360C4B2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dirty="0"/>
              <a:t>Memory Array Example</a:t>
            </a:r>
          </a:p>
        </p:txBody>
      </p:sp>
    </p:spTree>
    <p:extLst>
      <p:ext uri="{BB962C8B-B14F-4D97-AF65-F5344CB8AC3E}">
        <p14:creationId xmlns:p14="http://schemas.microsoft.com/office/powerpoint/2010/main" val="365294865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8508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/>
              <a:t>Larger and Wider Memory Array Example</a:t>
            </a:r>
          </a:p>
        </p:txBody>
      </p:sp>
      <p:graphicFrame>
        <p:nvGraphicFramePr>
          <p:cNvPr id="49156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/>
          </p:nvPr>
        </p:nvGraphicFramePr>
        <p:xfrm>
          <a:off x="1390650" y="2233246"/>
          <a:ext cx="4728796" cy="360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742" name="VISIO" r:id="rId8" imgW="1391412" imgH="1060704" progId="Visio.Drawing.6">
                  <p:embed/>
                </p:oleObj>
              </mc:Choice>
              <mc:Fallback>
                <p:oleObj name="VISIO" r:id="rId8" imgW="1391412" imgH="1060704" progId="Visio.Drawing.6">
                  <p:embed/>
                  <p:pic>
                    <p:nvPicPr>
                      <p:cNvPr id="4915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650" y="2233246"/>
                        <a:ext cx="4728796" cy="360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5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389185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de-DE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48965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8508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9394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/>
              <a:t>Memory Array Organization (I)</a:t>
            </a:r>
          </a:p>
        </p:txBody>
      </p:sp>
      <p:sp>
        <p:nvSpPr>
          <p:cNvPr id="59396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Storage nodes in one column connected to one bitline</a:t>
            </a:r>
          </a:p>
          <a:p>
            <a:r>
              <a:rPr lang="en-US"/>
              <a:t>Address decoder activates only ONE wordline</a:t>
            </a:r>
          </a:p>
          <a:p>
            <a:r>
              <a:rPr lang="en-US"/>
              <a:t>Content of one line of storage available at output </a:t>
            </a:r>
          </a:p>
          <a:p>
            <a:endParaRPr lang="en-US"/>
          </a:p>
        </p:txBody>
      </p:sp>
      <p:graphicFrame>
        <p:nvGraphicFramePr>
          <p:cNvPr id="23" name="Object 2"/>
          <p:cNvGraphicFramePr>
            <a:graphicFrameLocks noChangeAspect="1"/>
          </p:cNvGraphicFramePr>
          <p:nvPr>
            <p:custDataLst>
              <p:tags r:id="rId4"/>
            </p:custDataLst>
            <p:extLst/>
          </p:nvPr>
        </p:nvGraphicFramePr>
        <p:xfrm>
          <a:off x="1828802" y="3159687"/>
          <a:ext cx="5839081" cy="3263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66" name="VISIO" r:id="rId7" imgW="4037710" imgH="2256232" progId="Visio.Drawing.6">
                  <p:embed/>
                </p:oleObj>
              </mc:Choice>
              <mc:Fallback>
                <p:oleObj name="VISIO" r:id="rId7" imgW="4037710" imgH="2256232" progId="Visio.Drawing.6">
                  <p:embed/>
                  <p:pic>
                    <p:nvPicPr>
                      <p:cNvPr id="2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2" y="3159687"/>
                        <a:ext cx="5839081" cy="3263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9735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8508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9394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/>
              <a:t>Memory Array Organization (II)</a:t>
            </a:r>
          </a:p>
        </p:txBody>
      </p:sp>
      <p:sp>
        <p:nvSpPr>
          <p:cNvPr id="59396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Storage nodes in one column connected to one bitline</a:t>
            </a:r>
          </a:p>
          <a:p>
            <a:r>
              <a:rPr lang="en-US"/>
              <a:t>Address decoder activates only ONE wordline</a:t>
            </a:r>
          </a:p>
          <a:p>
            <a:r>
              <a:rPr lang="en-US"/>
              <a:t>Content of one line of storage available at output </a:t>
            </a:r>
          </a:p>
          <a:p>
            <a:endParaRPr lang="en-US"/>
          </a:p>
        </p:txBody>
      </p:sp>
      <p:graphicFrame>
        <p:nvGraphicFramePr>
          <p:cNvPr id="23" name="Object 2"/>
          <p:cNvGraphicFramePr>
            <a:graphicFrameLocks noChangeAspect="1"/>
          </p:cNvGraphicFramePr>
          <p:nvPr>
            <p:custDataLst>
              <p:tags r:id="rId4"/>
            </p:custDataLst>
            <p:extLst/>
          </p:nvPr>
        </p:nvGraphicFramePr>
        <p:xfrm>
          <a:off x="1828802" y="3159687"/>
          <a:ext cx="5839081" cy="3263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90" name="VISIO" r:id="rId7" imgW="4037710" imgH="2256232" progId="Visio.Drawing.6">
                  <p:embed/>
                </p:oleObj>
              </mc:Choice>
              <mc:Fallback>
                <p:oleObj name="VISIO" r:id="rId7" imgW="4037710" imgH="2256232" progId="Visio.Drawing.6">
                  <p:embed/>
                  <p:pic>
                    <p:nvPicPr>
                      <p:cNvPr id="2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2" y="3159687"/>
                        <a:ext cx="5839081" cy="3263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3686910" y="4273062"/>
            <a:ext cx="3768969" cy="633046"/>
          </a:xfrm>
          <a:prstGeom prst="rect">
            <a:avLst/>
          </a:prstGeom>
          <a:solidFill>
            <a:schemeClr val="accent2">
              <a:alpha val="23921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1899462" y="4102345"/>
            <a:ext cx="609600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2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10</a:t>
            </a:r>
          </a:p>
        </p:txBody>
      </p:sp>
      <p:sp>
        <p:nvSpPr>
          <p:cNvPr id="26" name="TextBox 10"/>
          <p:cNvSpPr txBox="1">
            <a:spLocks noChangeArrowheads="1"/>
          </p:cNvSpPr>
          <p:nvPr/>
        </p:nvSpPr>
        <p:spPr bwMode="auto">
          <a:xfrm>
            <a:off x="5275385" y="6252801"/>
            <a:ext cx="381000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2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1</a:t>
            </a: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6230815" y="6252801"/>
            <a:ext cx="381000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2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0</a:t>
            </a: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7145215" y="6242539"/>
            <a:ext cx="381000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2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0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2573215" y="3780693"/>
            <a:ext cx="3124200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2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Active </a:t>
            </a:r>
            <a:r>
              <a:rPr kumimoji="0" lang="en-US" sz="1662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wordline</a:t>
            </a:r>
            <a:endParaRPr kumimoji="0" lang="en-US" sz="1662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0" name="Straight Connector 17"/>
          <p:cNvCxnSpPr>
            <a:cxnSpLocks noChangeShapeType="1"/>
          </p:cNvCxnSpPr>
          <p:nvPr/>
        </p:nvCxnSpPr>
        <p:spPr bwMode="auto">
          <a:xfrm>
            <a:off x="3686908" y="4343400"/>
            <a:ext cx="355795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9"/>
          <p:cNvCxnSpPr>
            <a:cxnSpLocks noChangeShapeType="1"/>
          </p:cNvCxnSpPr>
          <p:nvPr/>
        </p:nvCxnSpPr>
        <p:spPr bwMode="auto">
          <a:xfrm>
            <a:off x="5416062" y="4624759"/>
            <a:ext cx="0" cy="147857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23"/>
          <p:cNvCxnSpPr>
            <a:cxnSpLocks noChangeShapeType="1"/>
          </p:cNvCxnSpPr>
          <p:nvPr/>
        </p:nvCxnSpPr>
        <p:spPr bwMode="auto">
          <a:xfrm>
            <a:off x="6323138" y="4623293"/>
            <a:ext cx="1" cy="14800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25"/>
          <p:cNvCxnSpPr>
            <a:cxnSpLocks noChangeShapeType="1"/>
          </p:cNvCxnSpPr>
          <p:nvPr/>
        </p:nvCxnSpPr>
        <p:spPr bwMode="auto">
          <a:xfrm>
            <a:off x="7244862" y="4626225"/>
            <a:ext cx="0" cy="147710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Connector 27"/>
          <p:cNvCxnSpPr>
            <a:cxnSpLocks noChangeShapeType="1"/>
          </p:cNvCxnSpPr>
          <p:nvPr/>
        </p:nvCxnSpPr>
        <p:spPr bwMode="auto">
          <a:xfrm flipH="1">
            <a:off x="5205046" y="4626224"/>
            <a:ext cx="211015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29"/>
          <p:cNvCxnSpPr>
            <a:cxnSpLocks noChangeShapeType="1"/>
          </p:cNvCxnSpPr>
          <p:nvPr/>
        </p:nvCxnSpPr>
        <p:spPr bwMode="auto">
          <a:xfrm flipH="1" flipV="1">
            <a:off x="6096003" y="4623287"/>
            <a:ext cx="227135" cy="29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Connector 31"/>
          <p:cNvCxnSpPr>
            <a:cxnSpLocks noChangeShapeType="1"/>
          </p:cNvCxnSpPr>
          <p:nvPr/>
        </p:nvCxnSpPr>
        <p:spPr bwMode="auto">
          <a:xfrm flipH="1">
            <a:off x="7033846" y="4626221"/>
            <a:ext cx="21101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9322030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8508"/>
            <a:ext cx="8077200" cy="478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33765" marR="0" lvl="0" indent="-43376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en-US" sz="2954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1442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/>
              <a:t>How is Access Controlled?</a:t>
            </a:r>
          </a:p>
        </p:txBody>
      </p:sp>
      <p:sp>
        <p:nvSpPr>
          <p:cNvPr id="61443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Access transistors configured as switches connect the bit storage to the bitline.</a:t>
            </a:r>
          </a:p>
          <a:p>
            <a:r>
              <a:rPr lang="en-US"/>
              <a:t>Access controlled by the wordline</a:t>
            </a:r>
          </a:p>
          <a:p>
            <a:endParaRPr lang="en-US"/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>
            <p:custDataLst>
              <p:tags r:id="rId4"/>
            </p:custDataLst>
            <p:extLst/>
          </p:nvPr>
        </p:nvGraphicFramePr>
        <p:xfrm>
          <a:off x="2286000" y="2584943"/>
          <a:ext cx="4292112" cy="1903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824" name="Visio" r:id="rId11" imgW="1292047" imgH="620573" progId="Visio.Drawing.11">
                  <p:embed/>
                </p:oleObj>
              </mc:Choice>
              <mc:Fallback>
                <p:oleObj name="Visio" r:id="rId11" imgW="1292047" imgH="620573" progId="Visio.Drawing.11">
                  <p:embed/>
                  <p:pic>
                    <p:nvPicPr>
                      <p:cNvPr id="1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584943"/>
                        <a:ext cx="4292112" cy="19035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"/>
          <p:cNvGraphicFramePr>
            <a:graphicFrameLocks noChangeAspect="1"/>
          </p:cNvGraphicFramePr>
          <p:nvPr>
            <p:custDataLst>
              <p:tags r:id="rId5"/>
            </p:custDataLst>
            <p:extLst/>
          </p:nvPr>
        </p:nvGraphicFramePr>
        <p:xfrm>
          <a:off x="4572000" y="4457700"/>
          <a:ext cx="3505200" cy="1412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825" name="VISIO" r:id="rId13" imgW="2129028" imgH="972312" progId="Visio.Drawing.6">
                  <p:embed/>
                </p:oleObj>
              </mc:Choice>
              <mc:Fallback>
                <p:oleObj name="VISIO" r:id="rId13" imgW="2129028" imgH="972312" progId="Visio.Drawing.6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457700"/>
                        <a:ext cx="3505200" cy="1412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>
            <p:custDataLst>
              <p:tags r:id="rId6"/>
            </p:custDataLst>
            <p:extLst/>
          </p:nvPr>
        </p:nvGraphicFramePr>
        <p:xfrm>
          <a:off x="762002" y="4413743"/>
          <a:ext cx="2518997" cy="1456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826" name="VISIO" r:id="rId15" imgW="1382268" imgH="865632" progId="Visio.Drawing.6">
                  <p:embed/>
                </p:oleObj>
              </mc:Choice>
              <mc:Fallback>
                <p:oleObj name="VISIO" r:id="rId15" imgW="1382268" imgH="865632" progId="Visio.Drawing.6">
                  <p:embed/>
                  <p:pic>
                    <p:nvPicPr>
                      <p:cNvPr id="1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2" y="4413743"/>
                        <a:ext cx="2518997" cy="1456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5890850"/>
            <a:ext cx="2819400" cy="49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85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DRAM</a:t>
            </a:r>
          </a:p>
        </p:txBody>
      </p:sp>
      <p:sp>
        <p:nvSpPr>
          <p:cNvPr id="17" name="Text Box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81600" y="5890850"/>
            <a:ext cx="2819400" cy="49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85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SRAM</a:t>
            </a:r>
          </a:p>
        </p:txBody>
      </p:sp>
    </p:spTree>
    <p:extLst>
      <p:ext uri="{BB962C8B-B14F-4D97-AF65-F5344CB8AC3E}">
        <p14:creationId xmlns:p14="http://schemas.microsoft.com/office/powerpoint/2010/main" val="388229180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D931E-B675-E24B-8E73-4B0899F83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Larger Memories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FAC44-81FC-F14B-9853-80708ABFB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Requires larger memory arrays</a:t>
            </a:r>
          </a:p>
          <a:p>
            <a:endParaRPr lang="en-US" dirty="0"/>
          </a:p>
          <a:p>
            <a:r>
              <a:rPr lang="en-US" dirty="0"/>
              <a:t>Large </a:t>
            </a:r>
            <a:r>
              <a:rPr lang="en-US" dirty="0">
                <a:sym typeface="Wingdings" pitchFamily="2" charset="2"/>
              </a:rPr>
              <a:t> slow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>
                <a:sym typeface="Wingdings" pitchFamily="2" charset="2"/>
              </a:rPr>
              <a:t>How do we make the memory large without making it very slow?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>
                <a:sym typeface="Wingdings" pitchFamily="2" charset="2"/>
              </a:rPr>
              <a:t>Idea: </a:t>
            </a:r>
            <a:r>
              <a:rPr lang="en-US" dirty="0">
                <a:solidFill>
                  <a:srgbClr val="0432FF"/>
                </a:solidFill>
                <a:sym typeface="Wingdings" pitchFamily="2" charset="2"/>
              </a:rPr>
              <a:t>Divide the memory into smaller arrays </a:t>
            </a:r>
            <a:r>
              <a:rPr lang="en-US" dirty="0">
                <a:sym typeface="Wingdings" pitchFamily="2" charset="2"/>
              </a:rPr>
              <a:t>and interconnect the arrays to input/output buses</a:t>
            </a:r>
          </a:p>
          <a:p>
            <a:pPr lvl="1"/>
            <a:r>
              <a:rPr lang="en-US" dirty="0">
                <a:sym typeface="Wingdings" pitchFamily="2" charset="2"/>
              </a:rPr>
              <a:t>Large memories are hierarchical array structures</a:t>
            </a:r>
          </a:p>
          <a:p>
            <a:pPr lvl="1"/>
            <a:r>
              <a:rPr lang="en-US" dirty="0"/>
              <a:t>DRAM: Channel </a:t>
            </a:r>
            <a:r>
              <a:rPr lang="en-US" dirty="0">
                <a:sym typeface="Wingdings" pitchFamily="2" charset="2"/>
              </a:rPr>
              <a:t> Rank  </a:t>
            </a:r>
            <a:r>
              <a:rPr lang="en-US" dirty="0"/>
              <a:t>Bank </a:t>
            </a:r>
            <a:r>
              <a:rPr lang="en-US" dirty="0">
                <a:sym typeface="Wingdings" pitchFamily="2" charset="2"/>
              </a:rPr>
              <a:t> Subarrays  Mats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56BFD8-2045-0D40-AC9B-4E36B7E133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DED06B6-2C69-284D-99A3-4B74281122AB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88153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General Principle: Interleaving (Banking)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Interleaving (banking)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Problem</a:t>
            </a:r>
            <a:r>
              <a:rPr lang="en-US" altLang="en-US" dirty="0">
                <a:ea typeface="ＭＳ Ｐゴシック" charset="-128"/>
              </a:rPr>
              <a:t>: a single monolithic large memory array takes long to access and does not enable multiple accesses in parallel</a:t>
            </a:r>
          </a:p>
          <a:p>
            <a:pPr lvl="1"/>
            <a:endParaRPr lang="en-US" altLang="en-US" dirty="0">
              <a:ea typeface="ＭＳ Ｐゴシック" charset="-128"/>
            </a:endParaRP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Goal</a:t>
            </a:r>
            <a:r>
              <a:rPr lang="en-US" altLang="en-US" dirty="0">
                <a:ea typeface="ＭＳ Ｐゴシック" charset="-128"/>
              </a:rPr>
              <a:t>: Reduce the latency of memory array access and enable multiple accesses in parallel</a:t>
            </a:r>
          </a:p>
          <a:p>
            <a:pPr lvl="1"/>
            <a:endParaRPr lang="en-US" altLang="en-US" dirty="0">
              <a:ea typeface="ＭＳ Ｐゴシック" charset="-128"/>
            </a:endParaRP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Idea</a:t>
            </a:r>
            <a:r>
              <a:rPr lang="en-US" altLang="en-US" dirty="0">
                <a:ea typeface="ＭＳ Ｐゴシック" charset="-128"/>
              </a:rPr>
              <a:t>: Divide a large array into multiple banks that can be accessed independently (in the same cycle or in consecutive cycles)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Each bank is smaller than the entire memory storage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Accesses to different banks can be overlapped</a:t>
            </a:r>
          </a:p>
          <a:p>
            <a:pPr lvl="2"/>
            <a:endParaRPr lang="en-US" altLang="en-US" dirty="0">
              <a:ea typeface="ＭＳ Ｐゴシック" charset="-128"/>
            </a:endParaRP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A Key Issue</a:t>
            </a:r>
            <a:r>
              <a:rPr lang="en-US" altLang="en-US" dirty="0">
                <a:ea typeface="ＭＳ Ｐゴシック" charset="-128"/>
              </a:rPr>
              <a:t>: How do you map data to different banks? (i.e., how do you interleave data across banks?)</a:t>
            </a:r>
          </a:p>
        </p:txBody>
      </p:sp>
      <p:sp>
        <p:nvSpPr>
          <p:cNvPr id="36147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3A948FC-7C3B-5349-879A-027B9F52D3A3}" type="slidenum">
              <a:rPr lang="en-US" altLang="en-US" sz="1600">
                <a:solidFill>
                  <a:srgbClr val="000000"/>
                </a:solidFill>
                <a:latin typeface="Garamond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600">
              <a:solidFill>
                <a:srgbClr val="000000"/>
              </a:solidFill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0280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tle 1">
            <a:extLst>
              <a:ext uri="{FF2B5EF4-FFF2-40B4-BE49-F238E27FC236}">
                <a16:creationId xmlns:a16="http://schemas.microsoft.com/office/drawing/2014/main" id="{A594C4F6-41C9-AA4E-9CF4-C65776A26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Readings for This Lecture and Next</a:t>
            </a:r>
          </a:p>
        </p:txBody>
      </p:sp>
      <p:sp>
        <p:nvSpPr>
          <p:cNvPr id="162818" name="Content Placeholder 2">
            <a:extLst>
              <a:ext uri="{FF2B5EF4-FFF2-40B4-BE49-F238E27FC236}">
                <a16:creationId xmlns:a16="http://schemas.microsoft.com/office/drawing/2014/main" id="{6F443C80-D482-5D45-BFCC-37AF02940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Memory Hierarchy and Caches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H&amp;H Chapters 8.1-8.3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Refresh: P&amp;P Chapter 3.5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Recommended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An early cache paper by Maurice Wilkes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Wilkes, 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Slave Memories and Dynamic Storage Allocation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Trans. On Electronic Computers, 1965. 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62819" name="Slide Number Placeholder 3">
            <a:extLst>
              <a:ext uri="{FF2B5EF4-FFF2-40B4-BE49-F238E27FC236}">
                <a16:creationId xmlns:a16="http://schemas.microsoft.com/office/drawing/2014/main" id="{14D4F4F1-BA6F-D746-BC25-5FB556F354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C512C-1931-0F42-BD99-785F5686D1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829045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4">
            <a:extLst>
              <a:ext uri="{FF2B5EF4-FFF2-40B4-BE49-F238E27FC236}">
                <a16:creationId xmlns:a16="http://schemas.microsoft.com/office/drawing/2014/main" id="{8C36A614-39B8-6B4D-8A39-97269A06153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240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Memory Technology: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DRAM and SRAM</a:t>
            </a:r>
          </a:p>
        </p:txBody>
      </p:sp>
      <p:sp>
        <p:nvSpPr>
          <p:cNvPr id="167938" name="Rectangle 5">
            <a:extLst>
              <a:ext uri="{FF2B5EF4-FFF2-40B4-BE49-F238E27FC236}">
                <a16:creationId xmlns:a16="http://schemas.microsoft.com/office/drawing/2014/main" id="{996433C2-E4D4-5A4C-B317-5092809101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990048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Title 1">
            <a:extLst>
              <a:ext uri="{FF2B5EF4-FFF2-40B4-BE49-F238E27FC236}">
                <a16:creationId xmlns:a16="http://schemas.microsoft.com/office/drawing/2014/main" id="{BD4B56B7-0D73-3544-9B31-4FEEDA5AE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Technology: DRAM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50340-7B05-D748-A68E-D4C11234D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Dynamic random access memory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Capacitor charge state indicates stored value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Whether the capacitor is charged or discharged indicates storage of 1 or 0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1 capacitor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1 access transistor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Capacitor leaks through the RC path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DRAM cell loses charge over time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DRAM cell needs to be refreshed</a:t>
            </a:r>
          </a:p>
        </p:txBody>
      </p:sp>
      <p:sp>
        <p:nvSpPr>
          <p:cNvPr id="173059" name="Slide Number Placeholder 3">
            <a:extLst>
              <a:ext uri="{FF2B5EF4-FFF2-40B4-BE49-F238E27FC236}">
                <a16:creationId xmlns:a16="http://schemas.microsoft.com/office/drawing/2014/main" id="{BA7231B6-EDAD-3648-8F7C-BC2FCE7A62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2C263C2-0583-5E42-A38C-BA79AE79B89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CA1A462-8BE7-584F-939E-4ADFFB45110B}"/>
              </a:ext>
            </a:extLst>
          </p:cNvPr>
          <p:cNvGrpSpPr>
            <a:grpSpLocks/>
          </p:cNvGrpSpPr>
          <p:nvPr/>
        </p:nvGrpSpPr>
        <p:grpSpPr bwMode="auto">
          <a:xfrm>
            <a:off x="6280150" y="3581400"/>
            <a:ext cx="2635250" cy="2133600"/>
            <a:chOff x="466725" y="3276600"/>
            <a:chExt cx="2635250" cy="2133600"/>
          </a:xfrm>
        </p:grpSpPr>
        <p:sp>
          <p:nvSpPr>
            <p:cNvPr id="173066" name="Freeform 4">
              <a:extLst>
                <a:ext uri="{FF2B5EF4-FFF2-40B4-BE49-F238E27FC236}">
                  <a16:creationId xmlns:a16="http://schemas.microsoft.com/office/drawing/2014/main" id="{54E34233-C17E-C846-BD5F-BEDCB4509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525" y="4419600"/>
              <a:ext cx="838200" cy="228600"/>
            </a:xfrm>
            <a:custGeom>
              <a:avLst/>
              <a:gdLst>
                <a:gd name="T0" fmla="*/ 0 w 624"/>
                <a:gd name="T1" fmla="*/ 2147483646 h 144"/>
                <a:gd name="T2" fmla="*/ 2147483646 w 624"/>
                <a:gd name="T3" fmla="*/ 2147483646 h 144"/>
                <a:gd name="T4" fmla="*/ 2147483646 w 624"/>
                <a:gd name="T5" fmla="*/ 0 h 144"/>
                <a:gd name="T6" fmla="*/ 2147483646 w 624"/>
                <a:gd name="T7" fmla="*/ 0 h 144"/>
                <a:gd name="T8" fmla="*/ 2147483646 w 624"/>
                <a:gd name="T9" fmla="*/ 2147483646 h 144"/>
                <a:gd name="T10" fmla="*/ 2147483646 w 624"/>
                <a:gd name="T11" fmla="*/ 2147483646 h 1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4"/>
                <a:gd name="T19" fmla="*/ 0 h 144"/>
                <a:gd name="T20" fmla="*/ 624 w 624"/>
                <a:gd name="T21" fmla="*/ 144 h 1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4" h="144">
                  <a:moveTo>
                    <a:pt x="0" y="144"/>
                  </a:moveTo>
                  <a:lnTo>
                    <a:pt x="144" y="144"/>
                  </a:lnTo>
                  <a:lnTo>
                    <a:pt x="144" y="0"/>
                  </a:lnTo>
                  <a:lnTo>
                    <a:pt x="432" y="0"/>
                  </a:lnTo>
                  <a:lnTo>
                    <a:pt x="432" y="144"/>
                  </a:lnTo>
                  <a:lnTo>
                    <a:pt x="624" y="144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3067" name="Line 5">
              <a:extLst>
                <a:ext uri="{FF2B5EF4-FFF2-40B4-BE49-F238E27FC236}">
                  <a16:creationId xmlns:a16="http://schemas.microsoft.com/office/drawing/2014/main" id="{09B1D5D8-1928-904C-839D-A8B314CCA6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1125" y="4343400"/>
              <a:ext cx="304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3068" name="Oval 6">
              <a:extLst>
                <a:ext uri="{FF2B5EF4-FFF2-40B4-BE49-F238E27FC236}">
                  <a16:creationId xmlns:a16="http://schemas.microsoft.com/office/drawing/2014/main" id="{4D2EC5A6-B794-3F4F-BDF9-AE71649A0A6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457325" y="4191000"/>
              <a:ext cx="152400" cy="1524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3069" name="Line 7">
              <a:extLst>
                <a:ext uri="{FF2B5EF4-FFF2-40B4-BE49-F238E27FC236}">
                  <a16:creationId xmlns:a16="http://schemas.microsoft.com/office/drawing/2014/main" id="{EAD92EE0-A287-3749-8AC6-E4941E33AB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525" y="3276600"/>
              <a:ext cx="0" cy="213360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3070" name="Line 8">
              <a:extLst>
                <a:ext uri="{FF2B5EF4-FFF2-40B4-BE49-F238E27FC236}">
                  <a16:creationId xmlns:a16="http://schemas.microsoft.com/office/drawing/2014/main" id="{8A9E3FED-0F51-9E40-9278-42375E84FB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725" y="3810000"/>
              <a:ext cx="1971675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3071" name="Line 9">
              <a:extLst>
                <a:ext uri="{FF2B5EF4-FFF2-40B4-BE49-F238E27FC236}">
                  <a16:creationId xmlns:a16="http://schemas.microsoft.com/office/drawing/2014/main" id="{DB96A742-F545-1445-8E0D-5F74BA0F44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3525" y="3810000"/>
              <a:ext cx="0" cy="38100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3072" name="Text Box 10">
              <a:extLst>
                <a:ext uri="{FF2B5EF4-FFF2-40B4-BE49-F238E27FC236}">
                  <a16:creationId xmlns:a16="http://schemas.microsoft.com/office/drawing/2014/main" id="{373DA39C-060F-9746-9FDF-9B827C4175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00225" y="3487738"/>
              <a:ext cx="1301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1" u="none" strike="noStrike" kern="120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row enable</a:t>
              </a:r>
            </a:p>
          </p:txBody>
        </p:sp>
        <p:sp>
          <p:nvSpPr>
            <p:cNvPr id="173073" name="Text Box 11">
              <a:extLst>
                <a:ext uri="{FF2B5EF4-FFF2-40B4-BE49-F238E27FC236}">
                  <a16:creationId xmlns:a16="http://schemas.microsoft.com/office/drawing/2014/main" id="{D56A3EF0-E848-8645-9C2C-ADA4EFAB2A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525463" y="4473575"/>
              <a:ext cx="9080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1" u="none" strike="noStrike" kern="120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_bitline</a:t>
              </a:r>
            </a:p>
          </p:txBody>
        </p:sp>
      </p:grpSp>
      <p:sp>
        <p:nvSpPr>
          <p:cNvPr id="173061" name="Line 30">
            <a:extLst>
              <a:ext uri="{FF2B5EF4-FFF2-40B4-BE49-F238E27FC236}">
                <a16:creationId xmlns:a16="http://schemas.microsoft.com/office/drawing/2014/main" id="{C83798AA-2180-9846-BBB3-DF8398A1F47E}"/>
              </a:ext>
            </a:extLst>
          </p:cNvPr>
          <p:cNvSpPr>
            <a:spLocks noChangeShapeType="1"/>
          </p:cNvSpPr>
          <p:nvPr/>
        </p:nvSpPr>
        <p:spPr bwMode="auto">
          <a:xfrm>
            <a:off x="7794625" y="4953000"/>
            <a:ext cx="1588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2" name="Line 31">
            <a:extLst>
              <a:ext uri="{FF2B5EF4-FFF2-40B4-BE49-F238E27FC236}">
                <a16:creationId xmlns:a16="http://schemas.microsoft.com/office/drawing/2014/main" id="{6B6023BD-780F-044A-A4AA-2057628E1817}"/>
              </a:ext>
            </a:extLst>
          </p:cNvPr>
          <p:cNvSpPr>
            <a:spLocks noChangeShapeType="1"/>
          </p:cNvSpPr>
          <p:nvPr/>
        </p:nvSpPr>
        <p:spPr bwMode="auto">
          <a:xfrm>
            <a:off x="7642225" y="5105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3" name="Line 32">
            <a:extLst>
              <a:ext uri="{FF2B5EF4-FFF2-40B4-BE49-F238E27FC236}">
                <a16:creationId xmlns:a16="http://schemas.microsoft.com/office/drawing/2014/main" id="{24C78A47-4629-734C-B4C3-0FDCC4EB284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42225" y="5181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4" name="Line 35">
            <a:extLst>
              <a:ext uri="{FF2B5EF4-FFF2-40B4-BE49-F238E27FC236}">
                <a16:creationId xmlns:a16="http://schemas.microsoft.com/office/drawing/2014/main" id="{F553F59C-C5E5-064A-83DA-A7164B2422CE}"/>
              </a:ext>
            </a:extLst>
          </p:cNvPr>
          <p:cNvSpPr>
            <a:spLocks noChangeShapeType="1"/>
          </p:cNvSpPr>
          <p:nvPr/>
        </p:nvSpPr>
        <p:spPr bwMode="auto">
          <a:xfrm>
            <a:off x="7794625" y="5181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5" name="AutoShape 36">
            <a:extLst>
              <a:ext uri="{FF2B5EF4-FFF2-40B4-BE49-F238E27FC236}">
                <a16:creationId xmlns:a16="http://schemas.microsoft.com/office/drawing/2014/main" id="{11B35600-A7BE-6842-8FF1-BA56D6F722E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642225" y="5410200"/>
            <a:ext cx="304800" cy="228600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2469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37A45-6AF8-B740-A88A-8FA9A16D4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Static random access memory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Two cross coupled inverters store a single bit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Feedback path enables the stored value to persist in the “cell”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4 transistors for storage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2 transistors for access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082" name="Title 1">
            <a:extLst>
              <a:ext uri="{FF2B5EF4-FFF2-40B4-BE49-F238E27FC236}">
                <a16:creationId xmlns:a16="http://schemas.microsoft.com/office/drawing/2014/main" id="{870A9667-E5FC-9E4C-B613-3B6D100D7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Technology: SRAM</a:t>
            </a:r>
          </a:p>
        </p:txBody>
      </p:sp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6743E49A-D30A-D34B-AB55-81603DC5AE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C3F288-8AA4-884D-B567-7DAEFB5762F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74084" name="Group 22">
            <a:extLst>
              <a:ext uri="{FF2B5EF4-FFF2-40B4-BE49-F238E27FC236}">
                <a16:creationId xmlns:a16="http://schemas.microsoft.com/office/drawing/2014/main" id="{6753E197-55C2-594B-997E-63B65F6BF4C6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4675188"/>
            <a:ext cx="1143000" cy="990600"/>
            <a:chOff x="3600" y="960"/>
            <a:chExt cx="864" cy="816"/>
          </a:xfrm>
        </p:grpSpPr>
        <p:grpSp>
          <p:nvGrpSpPr>
            <p:cNvPr id="174101" name="Group 23">
              <a:extLst>
                <a:ext uri="{FF2B5EF4-FFF2-40B4-BE49-F238E27FC236}">
                  <a16:creationId xmlns:a16="http://schemas.microsoft.com/office/drawing/2014/main" id="{E3C34D0B-1021-3140-8CB6-97CF14C96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0" y="960"/>
              <a:ext cx="384" cy="384"/>
              <a:chOff x="3600" y="960"/>
              <a:chExt cx="384" cy="384"/>
            </a:xfrm>
          </p:grpSpPr>
          <p:sp>
            <p:nvSpPr>
              <p:cNvPr id="174106" name="AutoShape 24">
                <a:extLst>
                  <a:ext uri="{FF2B5EF4-FFF2-40B4-BE49-F238E27FC236}">
                    <a16:creationId xmlns:a16="http://schemas.microsoft.com/office/drawing/2014/main" id="{7BA0ABA3-94A6-0C40-8E3B-A4DE47056A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3552" y="1008"/>
                <a:ext cx="384" cy="288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107" name="Oval 25">
                <a:extLst>
                  <a:ext uri="{FF2B5EF4-FFF2-40B4-BE49-F238E27FC236}">
                    <a16:creationId xmlns:a16="http://schemas.microsoft.com/office/drawing/2014/main" id="{9F80F30A-F387-AB4B-B0F3-C1509CA577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8" y="1104"/>
                <a:ext cx="96" cy="96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74102" name="AutoShape 26">
              <a:extLst>
                <a:ext uri="{FF2B5EF4-FFF2-40B4-BE49-F238E27FC236}">
                  <a16:creationId xmlns:a16="http://schemas.microsoft.com/office/drawing/2014/main" id="{EACF7F1D-A72B-B048-90DF-C7BE38E5F27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3888" y="1440"/>
              <a:ext cx="384" cy="288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4103" name="Oval 27">
              <a:extLst>
                <a:ext uri="{FF2B5EF4-FFF2-40B4-BE49-F238E27FC236}">
                  <a16:creationId xmlns:a16="http://schemas.microsoft.com/office/drawing/2014/main" id="{8D3E046E-0C2D-5949-8CC9-F9C7039AFD0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840" y="1536"/>
              <a:ext cx="96" cy="96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4104" name="Freeform 28">
              <a:extLst>
                <a:ext uri="{FF2B5EF4-FFF2-40B4-BE49-F238E27FC236}">
                  <a16:creationId xmlns:a16="http://schemas.microsoft.com/office/drawing/2014/main" id="{D2EE9014-751A-7240-88C0-E4E1E33AA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" y="1152"/>
              <a:ext cx="240" cy="432"/>
            </a:xfrm>
            <a:custGeom>
              <a:avLst/>
              <a:gdLst>
                <a:gd name="T0" fmla="*/ 0 w 240"/>
                <a:gd name="T1" fmla="*/ 0 h 432"/>
                <a:gd name="T2" fmla="*/ 240 w 240"/>
                <a:gd name="T3" fmla="*/ 0 h 432"/>
                <a:gd name="T4" fmla="*/ 240 w 240"/>
                <a:gd name="T5" fmla="*/ 432 h 432"/>
                <a:gd name="T6" fmla="*/ 0 w 240"/>
                <a:gd name="T7" fmla="*/ 432 h 4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432"/>
                <a:gd name="T14" fmla="*/ 240 w 240"/>
                <a:gd name="T15" fmla="*/ 432 h 4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432">
                  <a:moveTo>
                    <a:pt x="0" y="0"/>
                  </a:moveTo>
                  <a:lnTo>
                    <a:pt x="240" y="0"/>
                  </a:lnTo>
                  <a:lnTo>
                    <a:pt x="240" y="432"/>
                  </a:lnTo>
                  <a:lnTo>
                    <a:pt x="0" y="43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4105" name="Freeform 29">
              <a:extLst>
                <a:ext uri="{FF2B5EF4-FFF2-40B4-BE49-F238E27FC236}">
                  <a16:creationId xmlns:a16="http://schemas.microsoft.com/office/drawing/2014/main" id="{4ACEFBC1-30CF-8B43-9D11-FB5A2C7D70F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00" y="1152"/>
              <a:ext cx="240" cy="432"/>
            </a:xfrm>
            <a:custGeom>
              <a:avLst/>
              <a:gdLst>
                <a:gd name="T0" fmla="*/ 0 w 240"/>
                <a:gd name="T1" fmla="*/ 0 h 432"/>
                <a:gd name="T2" fmla="*/ 240 w 240"/>
                <a:gd name="T3" fmla="*/ 0 h 432"/>
                <a:gd name="T4" fmla="*/ 240 w 240"/>
                <a:gd name="T5" fmla="*/ 432 h 432"/>
                <a:gd name="T6" fmla="*/ 0 w 240"/>
                <a:gd name="T7" fmla="*/ 432 h 4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432"/>
                <a:gd name="T14" fmla="*/ 240 w 240"/>
                <a:gd name="T15" fmla="*/ 432 h 4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432">
                  <a:moveTo>
                    <a:pt x="0" y="0"/>
                  </a:moveTo>
                  <a:lnTo>
                    <a:pt x="240" y="0"/>
                  </a:lnTo>
                  <a:lnTo>
                    <a:pt x="240" y="432"/>
                  </a:lnTo>
                  <a:lnTo>
                    <a:pt x="0" y="43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FA8209F-D6C7-F241-9566-62591A2516E7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3810000"/>
            <a:ext cx="4267200" cy="2133600"/>
            <a:chOff x="-2438400" y="2971800"/>
            <a:chExt cx="4267200" cy="2133600"/>
          </a:xfrm>
        </p:grpSpPr>
        <p:sp>
          <p:nvSpPr>
            <p:cNvPr id="174086" name="Line 37">
              <a:extLst>
                <a:ext uri="{FF2B5EF4-FFF2-40B4-BE49-F238E27FC236}">
                  <a16:creationId xmlns:a16="http://schemas.microsoft.com/office/drawing/2014/main" id="{1A8D5DE6-1B76-BB40-8477-33FB059A82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438400" y="3505200"/>
              <a:ext cx="4267200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grpSp>
          <p:nvGrpSpPr>
            <p:cNvPr id="174087" name="Group 26">
              <a:extLst>
                <a:ext uri="{FF2B5EF4-FFF2-40B4-BE49-F238E27FC236}">
                  <a16:creationId xmlns:a16="http://schemas.microsoft.com/office/drawing/2014/main" id="{B4554E81-9302-9841-9601-36474EA152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2092325" y="2971800"/>
              <a:ext cx="3498850" cy="2133600"/>
              <a:chOff x="-2092325" y="2971800"/>
              <a:chExt cx="3498850" cy="2133600"/>
            </a:xfrm>
          </p:grpSpPr>
          <p:sp>
            <p:nvSpPr>
              <p:cNvPr id="174088" name="Freeform 30">
                <a:extLst>
                  <a:ext uri="{FF2B5EF4-FFF2-40B4-BE49-F238E27FC236}">
                    <a16:creationId xmlns:a16="http://schemas.microsoft.com/office/drawing/2014/main" id="{7EBE2C8D-56E6-5C48-952F-E365534BB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2600" y="4114800"/>
                <a:ext cx="838200" cy="228600"/>
              </a:xfrm>
              <a:custGeom>
                <a:avLst/>
                <a:gdLst>
                  <a:gd name="T0" fmla="*/ 0 w 624"/>
                  <a:gd name="T1" fmla="*/ 2147483646 h 144"/>
                  <a:gd name="T2" fmla="*/ 2147483646 w 624"/>
                  <a:gd name="T3" fmla="*/ 2147483646 h 144"/>
                  <a:gd name="T4" fmla="*/ 2147483646 w 624"/>
                  <a:gd name="T5" fmla="*/ 0 h 144"/>
                  <a:gd name="T6" fmla="*/ 2147483646 w 624"/>
                  <a:gd name="T7" fmla="*/ 0 h 144"/>
                  <a:gd name="T8" fmla="*/ 2147483646 w 624"/>
                  <a:gd name="T9" fmla="*/ 2147483646 h 144"/>
                  <a:gd name="T10" fmla="*/ 2147483646 w 624"/>
                  <a:gd name="T11" fmla="*/ 2147483646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24"/>
                  <a:gd name="T19" fmla="*/ 0 h 144"/>
                  <a:gd name="T20" fmla="*/ 624 w 624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24" h="144">
                    <a:moveTo>
                      <a:pt x="0" y="144"/>
                    </a:moveTo>
                    <a:lnTo>
                      <a:pt x="144" y="144"/>
                    </a:lnTo>
                    <a:lnTo>
                      <a:pt x="144" y="0"/>
                    </a:lnTo>
                    <a:lnTo>
                      <a:pt x="432" y="0"/>
                    </a:lnTo>
                    <a:lnTo>
                      <a:pt x="432" y="144"/>
                    </a:lnTo>
                    <a:lnTo>
                      <a:pt x="624" y="144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89" name="Freeform 31">
                <a:extLst>
                  <a:ext uri="{FF2B5EF4-FFF2-40B4-BE49-F238E27FC236}">
                    <a16:creationId xmlns:a16="http://schemas.microsoft.com/office/drawing/2014/main" id="{7E010331-E22F-E14A-AE45-D21456F9F58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28600" y="4114800"/>
                <a:ext cx="838200" cy="228600"/>
              </a:xfrm>
              <a:custGeom>
                <a:avLst/>
                <a:gdLst>
                  <a:gd name="T0" fmla="*/ 0 w 624"/>
                  <a:gd name="T1" fmla="*/ 2147483646 h 144"/>
                  <a:gd name="T2" fmla="*/ 2147483646 w 624"/>
                  <a:gd name="T3" fmla="*/ 2147483646 h 144"/>
                  <a:gd name="T4" fmla="*/ 2147483646 w 624"/>
                  <a:gd name="T5" fmla="*/ 0 h 144"/>
                  <a:gd name="T6" fmla="*/ 2147483646 w 624"/>
                  <a:gd name="T7" fmla="*/ 0 h 144"/>
                  <a:gd name="T8" fmla="*/ 2147483646 w 624"/>
                  <a:gd name="T9" fmla="*/ 2147483646 h 144"/>
                  <a:gd name="T10" fmla="*/ 2147483646 w 624"/>
                  <a:gd name="T11" fmla="*/ 2147483646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24"/>
                  <a:gd name="T19" fmla="*/ 0 h 144"/>
                  <a:gd name="T20" fmla="*/ 624 w 624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24" h="144">
                    <a:moveTo>
                      <a:pt x="0" y="144"/>
                    </a:moveTo>
                    <a:lnTo>
                      <a:pt x="144" y="144"/>
                    </a:lnTo>
                    <a:lnTo>
                      <a:pt x="144" y="0"/>
                    </a:lnTo>
                    <a:lnTo>
                      <a:pt x="432" y="0"/>
                    </a:lnTo>
                    <a:lnTo>
                      <a:pt x="432" y="144"/>
                    </a:lnTo>
                    <a:lnTo>
                      <a:pt x="624" y="144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0" name="Line 32">
                <a:extLst>
                  <a:ext uri="{FF2B5EF4-FFF2-40B4-BE49-F238E27FC236}">
                    <a16:creationId xmlns:a16="http://schemas.microsoft.com/office/drawing/2014/main" id="{4B9686EF-13DD-F648-ADF7-19C8B1BE5C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524000" y="4038600"/>
                <a:ext cx="3048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1" name="Oval 33">
                <a:extLst>
                  <a:ext uri="{FF2B5EF4-FFF2-40B4-BE49-F238E27FC236}">
                    <a16:creationId xmlns:a16="http://schemas.microsoft.com/office/drawing/2014/main" id="{D5E04CF6-3A42-1447-BCB8-10F35325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-1447800" y="3886200"/>
                <a:ext cx="152400" cy="15240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2" name="Oval 34">
                <a:extLst>
                  <a:ext uri="{FF2B5EF4-FFF2-40B4-BE49-F238E27FC236}">
                    <a16:creationId xmlns:a16="http://schemas.microsoft.com/office/drawing/2014/main" id="{79F77B97-7897-9847-AF33-AD70A20B0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609600" y="3886200"/>
                <a:ext cx="152400" cy="15240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3" name="Line 35">
                <a:extLst>
                  <a:ext uri="{FF2B5EF4-FFF2-40B4-BE49-F238E27FC236}">
                    <a16:creationId xmlns:a16="http://schemas.microsoft.com/office/drawing/2014/main" id="{1993E0CC-63C5-704F-B3FA-6757A0A735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752600" y="2971800"/>
                <a:ext cx="0" cy="213360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4" name="Line 36">
                <a:extLst>
                  <a:ext uri="{FF2B5EF4-FFF2-40B4-BE49-F238E27FC236}">
                    <a16:creationId xmlns:a16="http://schemas.microsoft.com/office/drawing/2014/main" id="{3C949D81-DE24-864F-9243-73867FFA7F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6800" y="2971800"/>
                <a:ext cx="0" cy="213360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5" name="Line 38">
                <a:extLst>
                  <a:ext uri="{FF2B5EF4-FFF2-40B4-BE49-F238E27FC236}">
                    <a16:creationId xmlns:a16="http://schemas.microsoft.com/office/drawing/2014/main" id="{0B794954-F899-CB40-8138-90E9A940AC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371600" y="3505200"/>
                <a:ext cx="0" cy="381000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6" name="Line 39">
                <a:extLst>
                  <a:ext uri="{FF2B5EF4-FFF2-40B4-BE49-F238E27FC236}">
                    <a16:creationId xmlns:a16="http://schemas.microsoft.com/office/drawing/2014/main" id="{0474A4E1-81EA-A341-8E50-7433F3DDF4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5800" y="3505200"/>
                <a:ext cx="0" cy="381000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7" name="Line 40">
                <a:extLst>
                  <a:ext uri="{FF2B5EF4-FFF2-40B4-BE49-F238E27FC236}">
                    <a16:creationId xmlns:a16="http://schemas.microsoft.com/office/drawing/2014/main" id="{B9D39691-ED76-574F-B29C-F84B02A54C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400" y="4038600"/>
                <a:ext cx="3048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4098" name="Text Box 41">
                <a:extLst>
                  <a:ext uri="{FF2B5EF4-FFF2-40B4-BE49-F238E27FC236}">
                    <a16:creationId xmlns:a16="http://schemas.microsoft.com/office/drawing/2014/main" id="{45063929-E839-784C-A183-D617EB31A4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1060450" y="3182938"/>
                <a:ext cx="12128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1" u="none" strike="noStrike" kern="1200" cap="none" spc="0" normalizeH="0" baseline="0" noProof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row select</a:t>
                </a:r>
              </a:p>
            </p:txBody>
          </p:sp>
          <p:sp>
            <p:nvSpPr>
              <p:cNvPr id="174099" name="Text Box 42">
                <a:extLst>
                  <a:ext uri="{FF2B5EF4-FFF2-40B4-BE49-F238E27FC236}">
                    <a16:creationId xmlns:a16="http://schemas.microsoft.com/office/drawing/2014/main" id="{EDA879CC-4FA8-BA47-9315-2FA2A1AA93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-2312987" y="4168775"/>
                <a:ext cx="7810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1" u="none" strike="noStrike" kern="1200" cap="none" spc="0" normalizeH="0" baseline="0" noProof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bitline</a:t>
                </a:r>
              </a:p>
            </p:txBody>
          </p:sp>
          <p:sp>
            <p:nvSpPr>
              <p:cNvPr id="174100" name="Text Box 43">
                <a:extLst>
                  <a:ext uri="{FF2B5EF4-FFF2-40B4-BE49-F238E27FC236}">
                    <a16:creationId xmlns:a16="http://schemas.microsoft.com/office/drawing/2014/main" id="{1C6682E3-3AF0-D044-8B5D-FCB378652D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782638" y="4162425"/>
                <a:ext cx="9080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1" u="none" strike="noStrike" kern="1200" cap="none" spc="0" normalizeH="0" baseline="0" noProof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_bitline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3805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itle 1">
            <a:extLst>
              <a:ext uri="{FF2B5EF4-FFF2-40B4-BE49-F238E27FC236}">
                <a16:creationId xmlns:a16="http://schemas.microsoft.com/office/drawing/2014/main" id="{FC148CDF-BBB4-A745-BC9D-47A5F6D34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Memory Bank Organization and Operation</a:t>
            </a:r>
          </a:p>
        </p:txBody>
      </p:sp>
      <p:sp>
        <p:nvSpPr>
          <p:cNvPr id="55298" name="Content Placeholder 2">
            <a:extLst>
              <a:ext uri="{FF2B5EF4-FFF2-40B4-BE49-F238E27FC236}">
                <a16:creationId xmlns:a16="http://schemas.microsoft.com/office/drawing/2014/main" id="{530C518C-7667-604F-B4AE-2449FA571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9013" y="996950"/>
            <a:ext cx="2770187" cy="5194300"/>
          </a:xfrm>
        </p:spPr>
        <p:txBody>
          <a:bodyPr/>
          <a:lstStyle/>
          <a:p>
            <a:r>
              <a:rPr lang="en-US" altLang="en-US" sz="1600">
                <a:ea typeface="ＭＳ Ｐゴシック" panose="020B0600070205080204" pitchFamily="34" charset="-128"/>
              </a:rPr>
              <a:t>Read access sequence:</a:t>
            </a:r>
          </a:p>
          <a:p>
            <a:endParaRPr lang="en-US" altLang="en-US" sz="160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	1. Decode row address &amp; drive word-lines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	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2. Selected bits drive bit-lines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	    • Entire row read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3. Amplify row data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4. Decode column address &amp; select subset of row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   • Send to output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5. Precharge bit-lines</a:t>
            </a:r>
          </a:p>
          <a:p>
            <a:pPr>
              <a:buFont typeface="Wingdings" pitchFamily="2" charset="2"/>
              <a:buNone/>
            </a:pPr>
            <a:r>
              <a:rPr lang="en-US" altLang="en-US" sz="1600">
                <a:ea typeface="ＭＳ Ｐゴシック" panose="020B0600070205080204" pitchFamily="34" charset="-128"/>
              </a:rPr>
              <a:t>        • For next access</a:t>
            </a:r>
          </a:p>
        </p:txBody>
      </p:sp>
      <p:sp>
        <p:nvSpPr>
          <p:cNvPr id="176131" name="Slide Number Placeholder 3">
            <a:extLst>
              <a:ext uri="{FF2B5EF4-FFF2-40B4-BE49-F238E27FC236}">
                <a16:creationId xmlns:a16="http://schemas.microsoft.com/office/drawing/2014/main" id="{48A49F7E-C6A4-FE4C-85DB-1F3263BB88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EEBEBD-DAA7-B845-99A6-CFF4E2DEDF6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76132" name="Picture 2">
            <a:extLst>
              <a:ext uri="{FF2B5EF4-FFF2-40B4-BE49-F238E27FC236}">
                <a16:creationId xmlns:a16="http://schemas.microsoft.com/office/drawing/2014/main" id="{CC25B4F2-0A3A-1748-B741-7CA9079BE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57054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42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itle 1">
            <a:extLst>
              <a:ext uri="{FF2B5EF4-FFF2-40B4-BE49-F238E27FC236}">
                <a16:creationId xmlns:a16="http://schemas.microsoft.com/office/drawing/2014/main" id="{3BB01A1F-B37F-534E-B723-EE9D36C6D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SRAM (Static Random Access Memory)</a:t>
            </a:r>
          </a:p>
        </p:txBody>
      </p:sp>
      <p:sp>
        <p:nvSpPr>
          <p:cNvPr id="177154" name="Content Placeholder 2">
            <a:extLst>
              <a:ext uri="{FF2B5EF4-FFF2-40B4-BE49-F238E27FC236}">
                <a16:creationId xmlns:a16="http://schemas.microsoft.com/office/drawing/2014/main" id="{FE4DBBE6-8E4A-F647-8DEF-67E6B87F4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7155" name="Slide Number Placeholder 3">
            <a:extLst>
              <a:ext uri="{FF2B5EF4-FFF2-40B4-BE49-F238E27FC236}">
                <a16:creationId xmlns:a16="http://schemas.microsoft.com/office/drawing/2014/main" id="{E253C60B-CC29-3B4D-8A01-1243B34FB7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C02BAF-A486-424E-9AA8-9025E4C6E2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56" name="Rectangle 4">
            <a:extLst>
              <a:ext uri="{FF2B5EF4-FFF2-40B4-BE49-F238E27FC236}">
                <a16:creationId xmlns:a16="http://schemas.microsoft.com/office/drawing/2014/main" id="{283AEB54-BF4B-9248-AF17-B249039D2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975" y="3733800"/>
            <a:ext cx="2209800" cy="2057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bit-cell array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row x 2</a:t>
            </a:r>
            <a:r>
              <a:rPr kumimoji="0" lang="en-US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-col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(n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Symbol" pitchFamily="2" charset="2"/>
              </a:rPr>
              <a:t>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 to minimize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overall latency)</a:t>
            </a:r>
          </a:p>
        </p:txBody>
      </p:sp>
      <p:sp>
        <p:nvSpPr>
          <p:cNvPr id="177157" name="AutoShape 5">
            <a:extLst>
              <a:ext uri="{FF2B5EF4-FFF2-40B4-BE49-F238E27FC236}">
                <a16:creationId xmlns:a16="http://schemas.microsoft.com/office/drawing/2014/main" id="{97CD7EA3-52EC-C349-BDE8-9836EE784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975" y="6096000"/>
            <a:ext cx="2209800" cy="2286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328 w 21600"/>
              <a:gd name="T13" fmla="*/ 2328 h 21600"/>
              <a:gd name="T14" fmla="*/ 19272 w 21600"/>
              <a:gd name="T15" fmla="*/ 1927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55" y="21600"/>
                </a:lnTo>
                <a:lnTo>
                  <a:pt x="2054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sense amp and mux</a:t>
            </a:r>
          </a:p>
        </p:txBody>
      </p:sp>
      <p:sp>
        <p:nvSpPr>
          <p:cNvPr id="177158" name="Line 6">
            <a:extLst>
              <a:ext uri="{FF2B5EF4-FFF2-40B4-BE49-F238E27FC236}">
                <a16:creationId xmlns:a16="http://schemas.microsoft.com/office/drawing/2014/main" id="{A649B7DA-A475-2C47-942E-985D682EEFA4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1975" y="5791200"/>
            <a:ext cx="0" cy="3048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59" name="AutoShape 7">
            <a:extLst>
              <a:ext uri="{FF2B5EF4-FFF2-40B4-BE49-F238E27FC236}">
                <a16:creationId xmlns:a16="http://schemas.microsoft.com/office/drawing/2014/main" id="{06B3F3EC-35DD-514A-A658-BC07DEC33B0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34975" y="4648200"/>
            <a:ext cx="2057400" cy="2286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2 w 21600"/>
              <a:gd name="T13" fmla="*/ 2972 h 21600"/>
              <a:gd name="T14" fmla="*/ 18628 w 21600"/>
              <a:gd name="T15" fmla="*/ 1862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343" y="21600"/>
                </a:lnTo>
                <a:lnTo>
                  <a:pt x="19257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0" name="Line 8">
            <a:extLst>
              <a:ext uri="{FF2B5EF4-FFF2-40B4-BE49-F238E27FC236}">
                <a16:creationId xmlns:a16="http://schemas.microsoft.com/office/drawing/2014/main" id="{68A66A8D-1B4F-7849-8940-980D4826AEF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7975" y="4800600"/>
            <a:ext cx="381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1" name="Line 9">
            <a:extLst>
              <a:ext uri="{FF2B5EF4-FFF2-40B4-BE49-F238E27FC236}">
                <a16:creationId xmlns:a16="http://schemas.microsoft.com/office/drawing/2014/main" id="{6130B7BB-6C67-9546-B867-66283E9663F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30375" y="4724400"/>
            <a:ext cx="76200" cy="152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2" name="Line 10">
            <a:extLst>
              <a:ext uri="{FF2B5EF4-FFF2-40B4-BE49-F238E27FC236}">
                <a16:creationId xmlns:a16="http://schemas.microsoft.com/office/drawing/2014/main" id="{97C23B16-DAF2-2541-848E-B7EFE9BC00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25775" y="5943600"/>
            <a:ext cx="152400" cy="762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3" name="Line 11">
            <a:extLst>
              <a:ext uri="{FF2B5EF4-FFF2-40B4-BE49-F238E27FC236}">
                <a16:creationId xmlns:a16="http://schemas.microsoft.com/office/drawing/2014/main" id="{3041ECDE-FAF9-CF4A-B237-1DDB766395C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" y="48006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4" name="Freeform 12">
            <a:extLst>
              <a:ext uri="{FF2B5EF4-FFF2-40B4-BE49-F238E27FC236}">
                <a16:creationId xmlns:a16="http://schemas.microsoft.com/office/drawing/2014/main" id="{57BC5DC3-B714-A244-A109-1C75CCE229CD}"/>
              </a:ext>
            </a:extLst>
          </p:cNvPr>
          <p:cNvSpPr>
            <a:spLocks/>
          </p:cNvSpPr>
          <p:nvPr/>
        </p:nvSpPr>
        <p:spPr bwMode="auto">
          <a:xfrm>
            <a:off x="685800" y="4800600"/>
            <a:ext cx="1349375" cy="1371600"/>
          </a:xfrm>
          <a:custGeom>
            <a:avLst/>
            <a:gdLst>
              <a:gd name="T0" fmla="*/ 0 w 960"/>
              <a:gd name="T1" fmla="*/ 0 h 864"/>
              <a:gd name="T2" fmla="*/ 0 w 960"/>
              <a:gd name="T3" fmla="*/ 2147483646 h 864"/>
              <a:gd name="T4" fmla="*/ 2147483646 w 960"/>
              <a:gd name="T5" fmla="*/ 2147483646 h 864"/>
              <a:gd name="T6" fmla="*/ 0 60000 65536"/>
              <a:gd name="T7" fmla="*/ 0 60000 65536"/>
              <a:gd name="T8" fmla="*/ 0 60000 65536"/>
              <a:gd name="T9" fmla="*/ 0 w 960"/>
              <a:gd name="T10" fmla="*/ 0 h 864"/>
              <a:gd name="T11" fmla="*/ 960 w 960"/>
              <a:gd name="T12" fmla="*/ 864 h 8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0" h="864">
                <a:moveTo>
                  <a:pt x="0" y="0"/>
                </a:moveTo>
                <a:lnTo>
                  <a:pt x="0" y="864"/>
                </a:lnTo>
                <a:lnTo>
                  <a:pt x="960" y="864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5" name="Line 13">
            <a:extLst>
              <a:ext uri="{FF2B5EF4-FFF2-40B4-BE49-F238E27FC236}">
                <a16:creationId xmlns:a16="http://schemas.microsoft.com/office/drawing/2014/main" id="{B4107177-0755-164E-AC6D-6456D5209A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8700" y="4724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6" name="Line 14">
            <a:extLst>
              <a:ext uri="{FF2B5EF4-FFF2-40B4-BE49-F238E27FC236}">
                <a16:creationId xmlns:a16="http://schemas.microsoft.com/office/drawing/2014/main" id="{FD2F58BB-3F0F-514F-8841-B5A48DB066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96975" y="60960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7" name="Rectangle 15">
            <a:extLst>
              <a:ext uri="{FF2B5EF4-FFF2-40B4-BE49-F238E27FC236}">
                <a16:creationId xmlns:a16="http://schemas.microsoft.com/office/drawing/2014/main" id="{A2483148-A7CE-6B48-ABD7-74A069660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5791200"/>
            <a:ext cx="13652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1800" b="0" i="1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</a:t>
            </a: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diff pairs</a:t>
            </a:r>
          </a:p>
        </p:txBody>
      </p:sp>
      <p:sp>
        <p:nvSpPr>
          <p:cNvPr id="177168" name="Rectangle 16">
            <a:extLst>
              <a:ext uri="{FF2B5EF4-FFF2-40B4-BE49-F238E27FC236}">
                <a16:creationId xmlns:a16="http://schemas.microsoft.com/office/drawing/2014/main" id="{2350A6FC-FB08-0549-8077-B3D261D6C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450" y="4343400"/>
            <a:ext cx="3952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1800" b="0" i="1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</a:t>
            </a:r>
            <a:endParaRPr kumimoji="0" lang="en-US" altLang="en-US" sz="1800" b="0" i="1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69" name="Rectangle 17">
            <a:extLst>
              <a:ext uri="{FF2B5EF4-FFF2-40B4-BE49-F238E27FC236}">
                <a16:creationId xmlns:a16="http://schemas.microsoft.com/office/drawing/2014/main" id="{EEB3944C-9687-364A-B12D-CD091BDD6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575" y="4419600"/>
            <a:ext cx="311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</a:t>
            </a:r>
          </a:p>
        </p:txBody>
      </p:sp>
      <p:sp>
        <p:nvSpPr>
          <p:cNvPr id="177170" name="Rectangle 18">
            <a:extLst>
              <a:ext uri="{FF2B5EF4-FFF2-40B4-BE49-F238E27FC236}">
                <a16:creationId xmlns:a16="http://schemas.microsoft.com/office/drawing/2014/main" id="{A7E5A721-6202-3747-A518-41320DA70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675" y="5756275"/>
            <a:ext cx="3746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</a:t>
            </a:r>
          </a:p>
        </p:txBody>
      </p:sp>
      <p:sp>
        <p:nvSpPr>
          <p:cNvPr id="177171" name="Line 19">
            <a:extLst>
              <a:ext uri="{FF2B5EF4-FFF2-40B4-BE49-F238E27FC236}">
                <a16:creationId xmlns:a16="http://schemas.microsoft.com/office/drawing/2014/main" id="{39B2DA51-581B-884B-967E-C7AE531DAB0B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1975" y="6324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72" name="Line 20">
            <a:extLst>
              <a:ext uri="{FF2B5EF4-FFF2-40B4-BE49-F238E27FC236}">
                <a16:creationId xmlns:a16="http://schemas.microsoft.com/office/drawing/2014/main" id="{A89DDFBB-D6A6-E146-860D-BE8DD844F3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25775" y="6426200"/>
            <a:ext cx="1524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73" name="Rectangle 21">
            <a:extLst>
              <a:ext uri="{FF2B5EF4-FFF2-40B4-BE49-F238E27FC236}">
                <a16:creationId xmlns:a16="http://schemas.microsoft.com/office/drawing/2014/main" id="{DC19306E-7019-1B4E-981D-49629F052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6289675"/>
            <a:ext cx="311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grpSp>
        <p:nvGrpSpPr>
          <p:cNvPr id="177174" name="Group 22">
            <a:extLst>
              <a:ext uri="{FF2B5EF4-FFF2-40B4-BE49-F238E27FC236}">
                <a16:creationId xmlns:a16="http://schemas.microsoft.com/office/drawing/2014/main" id="{18F20982-FC80-3D46-8253-11FB4398B48E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1905000"/>
            <a:ext cx="1143000" cy="990600"/>
            <a:chOff x="3600" y="960"/>
            <a:chExt cx="864" cy="816"/>
          </a:xfrm>
        </p:grpSpPr>
        <p:grpSp>
          <p:nvGrpSpPr>
            <p:cNvPr id="177192" name="Group 23">
              <a:extLst>
                <a:ext uri="{FF2B5EF4-FFF2-40B4-BE49-F238E27FC236}">
                  <a16:creationId xmlns:a16="http://schemas.microsoft.com/office/drawing/2014/main" id="{E228900A-6D6C-104F-8B66-3DECA78706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0" y="960"/>
              <a:ext cx="384" cy="384"/>
              <a:chOff x="3600" y="960"/>
              <a:chExt cx="384" cy="384"/>
            </a:xfrm>
          </p:grpSpPr>
          <p:sp>
            <p:nvSpPr>
              <p:cNvPr id="177197" name="AutoShape 24">
                <a:extLst>
                  <a:ext uri="{FF2B5EF4-FFF2-40B4-BE49-F238E27FC236}">
                    <a16:creationId xmlns:a16="http://schemas.microsoft.com/office/drawing/2014/main" id="{92317783-7E25-6B4A-A7D9-7F61F4A80D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3552" y="1008"/>
                <a:ext cx="384" cy="288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77198" name="Oval 25">
                <a:extLst>
                  <a:ext uri="{FF2B5EF4-FFF2-40B4-BE49-F238E27FC236}">
                    <a16:creationId xmlns:a16="http://schemas.microsoft.com/office/drawing/2014/main" id="{164A8309-5249-C544-9467-F74BF9997E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8" y="1104"/>
                <a:ext cx="96" cy="96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77193" name="AutoShape 26">
              <a:extLst>
                <a:ext uri="{FF2B5EF4-FFF2-40B4-BE49-F238E27FC236}">
                  <a16:creationId xmlns:a16="http://schemas.microsoft.com/office/drawing/2014/main" id="{72D11AFA-89AC-3743-AF37-CD3E409638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3888" y="1440"/>
              <a:ext cx="384" cy="288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7194" name="Oval 27">
              <a:extLst>
                <a:ext uri="{FF2B5EF4-FFF2-40B4-BE49-F238E27FC236}">
                  <a16:creationId xmlns:a16="http://schemas.microsoft.com/office/drawing/2014/main" id="{1144E661-7774-F14A-9328-32C8D37FDA0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840" y="1536"/>
              <a:ext cx="96" cy="96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7195" name="Freeform 28">
              <a:extLst>
                <a:ext uri="{FF2B5EF4-FFF2-40B4-BE49-F238E27FC236}">
                  <a16:creationId xmlns:a16="http://schemas.microsoft.com/office/drawing/2014/main" id="{E1779710-0F53-A246-9B05-2F3FA84E8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" y="1152"/>
              <a:ext cx="240" cy="432"/>
            </a:xfrm>
            <a:custGeom>
              <a:avLst/>
              <a:gdLst>
                <a:gd name="T0" fmla="*/ 0 w 240"/>
                <a:gd name="T1" fmla="*/ 0 h 432"/>
                <a:gd name="T2" fmla="*/ 240 w 240"/>
                <a:gd name="T3" fmla="*/ 0 h 432"/>
                <a:gd name="T4" fmla="*/ 240 w 240"/>
                <a:gd name="T5" fmla="*/ 432 h 432"/>
                <a:gd name="T6" fmla="*/ 0 w 240"/>
                <a:gd name="T7" fmla="*/ 432 h 4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432"/>
                <a:gd name="T14" fmla="*/ 240 w 240"/>
                <a:gd name="T15" fmla="*/ 432 h 4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432">
                  <a:moveTo>
                    <a:pt x="0" y="0"/>
                  </a:moveTo>
                  <a:lnTo>
                    <a:pt x="240" y="0"/>
                  </a:lnTo>
                  <a:lnTo>
                    <a:pt x="240" y="432"/>
                  </a:lnTo>
                  <a:lnTo>
                    <a:pt x="0" y="43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7196" name="Freeform 29">
              <a:extLst>
                <a:ext uri="{FF2B5EF4-FFF2-40B4-BE49-F238E27FC236}">
                  <a16:creationId xmlns:a16="http://schemas.microsoft.com/office/drawing/2014/main" id="{3937AC0A-E620-D947-8D81-6175CDE504A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00" y="1152"/>
              <a:ext cx="240" cy="432"/>
            </a:xfrm>
            <a:custGeom>
              <a:avLst/>
              <a:gdLst>
                <a:gd name="T0" fmla="*/ 0 w 240"/>
                <a:gd name="T1" fmla="*/ 0 h 432"/>
                <a:gd name="T2" fmla="*/ 240 w 240"/>
                <a:gd name="T3" fmla="*/ 0 h 432"/>
                <a:gd name="T4" fmla="*/ 240 w 240"/>
                <a:gd name="T5" fmla="*/ 432 h 432"/>
                <a:gd name="T6" fmla="*/ 0 w 240"/>
                <a:gd name="T7" fmla="*/ 432 h 4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432"/>
                <a:gd name="T14" fmla="*/ 240 w 240"/>
                <a:gd name="T15" fmla="*/ 432 h 4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432">
                  <a:moveTo>
                    <a:pt x="0" y="0"/>
                  </a:moveTo>
                  <a:lnTo>
                    <a:pt x="240" y="0"/>
                  </a:lnTo>
                  <a:lnTo>
                    <a:pt x="240" y="432"/>
                  </a:lnTo>
                  <a:lnTo>
                    <a:pt x="0" y="43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77175" name="Freeform 30">
            <a:extLst>
              <a:ext uri="{FF2B5EF4-FFF2-40B4-BE49-F238E27FC236}">
                <a16:creationId xmlns:a16="http://schemas.microsoft.com/office/drawing/2014/main" id="{F1E29278-CDCD-0145-9662-619E48A816B7}"/>
              </a:ext>
            </a:extLst>
          </p:cNvPr>
          <p:cNvSpPr>
            <a:spLocks/>
          </p:cNvSpPr>
          <p:nvPr/>
        </p:nvSpPr>
        <p:spPr bwMode="auto">
          <a:xfrm>
            <a:off x="990600" y="2209800"/>
            <a:ext cx="838200" cy="228600"/>
          </a:xfrm>
          <a:custGeom>
            <a:avLst/>
            <a:gdLst>
              <a:gd name="T0" fmla="*/ 0 w 624"/>
              <a:gd name="T1" fmla="*/ 2147483646 h 144"/>
              <a:gd name="T2" fmla="*/ 2147483646 w 624"/>
              <a:gd name="T3" fmla="*/ 2147483646 h 144"/>
              <a:gd name="T4" fmla="*/ 2147483646 w 624"/>
              <a:gd name="T5" fmla="*/ 0 h 144"/>
              <a:gd name="T6" fmla="*/ 2147483646 w 624"/>
              <a:gd name="T7" fmla="*/ 0 h 144"/>
              <a:gd name="T8" fmla="*/ 2147483646 w 624"/>
              <a:gd name="T9" fmla="*/ 2147483646 h 144"/>
              <a:gd name="T10" fmla="*/ 2147483646 w 624"/>
              <a:gd name="T11" fmla="*/ 2147483646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4"/>
              <a:gd name="T19" fmla="*/ 0 h 144"/>
              <a:gd name="T20" fmla="*/ 624 w 62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4" h="144">
                <a:moveTo>
                  <a:pt x="0" y="144"/>
                </a:moveTo>
                <a:lnTo>
                  <a:pt x="144" y="144"/>
                </a:lnTo>
                <a:lnTo>
                  <a:pt x="144" y="0"/>
                </a:lnTo>
                <a:lnTo>
                  <a:pt x="432" y="0"/>
                </a:lnTo>
                <a:lnTo>
                  <a:pt x="432" y="144"/>
                </a:lnTo>
                <a:lnTo>
                  <a:pt x="624" y="144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76" name="Freeform 31">
            <a:extLst>
              <a:ext uri="{FF2B5EF4-FFF2-40B4-BE49-F238E27FC236}">
                <a16:creationId xmlns:a16="http://schemas.microsoft.com/office/drawing/2014/main" id="{16B49E3F-E57E-324E-9DAB-81B48AE30934}"/>
              </a:ext>
            </a:extLst>
          </p:cNvPr>
          <p:cNvSpPr>
            <a:spLocks/>
          </p:cNvSpPr>
          <p:nvPr/>
        </p:nvSpPr>
        <p:spPr bwMode="auto">
          <a:xfrm flipH="1">
            <a:off x="2971800" y="2209800"/>
            <a:ext cx="838200" cy="228600"/>
          </a:xfrm>
          <a:custGeom>
            <a:avLst/>
            <a:gdLst>
              <a:gd name="T0" fmla="*/ 0 w 624"/>
              <a:gd name="T1" fmla="*/ 2147483646 h 144"/>
              <a:gd name="T2" fmla="*/ 2147483646 w 624"/>
              <a:gd name="T3" fmla="*/ 2147483646 h 144"/>
              <a:gd name="T4" fmla="*/ 2147483646 w 624"/>
              <a:gd name="T5" fmla="*/ 0 h 144"/>
              <a:gd name="T6" fmla="*/ 2147483646 w 624"/>
              <a:gd name="T7" fmla="*/ 0 h 144"/>
              <a:gd name="T8" fmla="*/ 2147483646 w 624"/>
              <a:gd name="T9" fmla="*/ 2147483646 h 144"/>
              <a:gd name="T10" fmla="*/ 2147483646 w 624"/>
              <a:gd name="T11" fmla="*/ 2147483646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4"/>
              <a:gd name="T19" fmla="*/ 0 h 144"/>
              <a:gd name="T20" fmla="*/ 624 w 62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4" h="144">
                <a:moveTo>
                  <a:pt x="0" y="144"/>
                </a:moveTo>
                <a:lnTo>
                  <a:pt x="144" y="144"/>
                </a:lnTo>
                <a:lnTo>
                  <a:pt x="144" y="0"/>
                </a:lnTo>
                <a:lnTo>
                  <a:pt x="432" y="0"/>
                </a:lnTo>
                <a:lnTo>
                  <a:pt x="432" y="144"/>
                </a:lnTo>
                <a:lnTo>
                  <a:pt x="624" y="144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77" name="Line 32">
            <a:extLst>
              <a:ext uri="{FF2B5EF4-FFF2-40B4-BE49-F238E27FC236}">
                <a16:creationId xmlns:a16="http://schemas.microsoft.com/office/drawing/2014/main" id="{C0D2B06B-BF4C-E640-8792-929359F5BE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2133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78" name="Oval 33">
            <a:extLst>
              <a:ext uri="{FF2B5EF4-FFF2-40B4-BE49-F238E27FC236}">
                <a16:creationId xmlns:a16="http://schemas.microsoft.com/office/drawing/2014/main" id="{BA39C9AB-1610-0E43-ACA8-32EF180999B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95400" y="1981200"/>
            <a:ext cx="152400" cy="1524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79" name="Oval 34">
            <a:extLst>
              <a:ext uri="{FF2B5EF4-FFF2-40B4-BE49-F238E27FC236}">
                <a16:creationId xmlns:a16="http://schemas.microsoft.com/office/drawing/2014/main" id="{C5CF8710-0179-D345-B772-F110F32272C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352800" y="1981200"/>
            <a:ext cx="152400" cy="1524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80" name="Line 35">
            <a:extLst>
              <a:ext uri="{FF2B5EF4-FFF2-40B4-BE49-F238E27FC236}">
                <a16:creationId xmlns:a16="http://schemas.microsoft.com/office/drawing/2014/main" id="{EB1688C7-B109-6149-AD51-B099F0D2AC16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1066800"/>
            <a:ext cx="0" cy="21336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81" name="Line 36">
            <a:extLst>
              <a:ext uri="{FF2B5EF4-FFF2-40B4-BE49-F238E27FC236}">
                <a16:creationId xmlns:a16="http://schemas.microsoft.com/office/drawing/2014/main" id="{431CDFA5-2C26-564F-B513-5AEAFC1244F3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1066800"/>
            <a:ext cx="0" cy="21336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82" name="Line 37">
            <a:extLst>
              <a:ext uri="{FF2B5EF4-FFF2-40B4-BE49-F238E27FC236}">
                <a16:creationId xmlns:a16="http://schemas.microsoft.com/office/drawing/2014/main" id="{418C8ECA-4798-2746-A567-B689F6A2642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1600200"/>
            <a:ext cx="42672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83" name="Line 38">
            <a:extLst>
              <a:ext uri="{FF2B5EF4-FFF2-40B4-BE49-F238E27FC236}">
                <a16:creationId xmlns:a16="http://schemas.microsoft.com/office/drawing/2014/main" id="{B5474E94-DB97-D347-8E60-D82C822F2063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1600200"/>
            <a:ext cx="0" cy="381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84" name="Line 39">
            <a:extLst>
              <a:ext uri="{FF2B5EF4-FFF2-40B4-BE49-F238E27FC236}">
                <a16:creationId xmlns:a16="http://schemas.microsoft.com/office/drawing/2014/main" id="{04C4E6DF-7844-CD43-9D31-E75F31120052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9000" y="1600200"/>
            <a:ext cx="0" cy="381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85" name="Line 40">
            <a:extLst>
              <a:ext uri="{FF2B5EF4-FFF2-40B4-BE49-F238E27FC236}">
                <a16:creationId xmlns:a16="http://schemas.microsoft.com/office/drawing/2014/main" id="{57871F4E-2EAC-524D-813B-F7C2D5D6C4A9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2133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86" name="Text Box 41">
            <a:extLst>
              <a:ext uri="{FF2B5EF4-FFF2-40B4-BE49-F238E27FC236}">
                <a16:creationId xmlns:a16="http://schemas.microsoft.com/office/drawing/2014/main" id="{85109B6E-AFD1-4F4E-8FB4-63F1E3BC2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50" y="1277938"/>
            <a:ext cx="12128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row select</a:t>
            </a:r>
          </a:p>
        </p:txBody>
      </p:sp>
      <p:sp>
        <p:nvSpPr>
          <p:cNvPr id="177187" name="Text Box 42">
            <a:extLst>
              <a:ext uri="{FF2B5EF4-FFF2-40B4-BE49-F238E27FC236}">
                <a16:creationId xmlns:a16="http://schemas.microsoft.com/office/drawing/2014/main" id="{D2F89666-30DD-F347-B44E-BA631CE16BB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30213" y="2263775"/>
            <a:ext cx="781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bitline</a:t>
            </a:r>
          </a:p>
        </p:txBody>
      </p:sp>
      <p:sp>
        <p:nvSpPr>
          <p:cNvPr id="177188" name="Text Box 43">
            <a:extLst>
              <a:ext uri="{FF2B5EF4-FFF2-40B4-BE49-F238E27FC236}">
                <a16:creationId xmlns:a16="http://schemas.microsoft.com/office/drawing/2014/main" id="{38B520C2-E180-F54E-86E1-E329A7742BDD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525838" y="2257425"/>
            <a:ext cx="908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_bitline</a:t>
            </a:r>
          </a:p>
        </p:txBody>
      </p:sp>
      <p:sp>
        <p:nvSpPr>
          <p:cNvPr id="177189" name="Line 44">
            <a:extLst>
              <a:ext uri="{FF2B5EF4-FFF2-40B4-BE49-F238E27FC236}">
                <a16:creationId xmlns:a16="http://schemas.microsoft.com/office/drawing/2014/main" id="{AB08816B-F482-1248-81F9-7177AD40A4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2900" y="47244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90" name="Rectangle 45">
            <a:extLst>
              <a:ext uri="{FF2B5EF4-FFF2-40B4-BE49-F238E27FC236}">
                <a16:creationId xmlns:a16="http://schemas.microsoft.com/office/drawing/2014/main" id="{D833564A-4D83-0F40-9C56-DEE68DF90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" y="4384675"/>
            <a:ext cx="635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n+m</a:t>
            </a:r>
          </a:p>
        </p:txBody>
      </p:sp>
      <p:sp>
        <p:nvSpPr>
          <p:cNvPr id="59431" name="Rectangle 3">
            <a:extLst>
              <a:ext uri="{FF2B5EF4-FFF2-40B4-BE49-F238E27FC236}">
                <a16:creationId xmlns:a16="http://schemas.microsoft.com/office/drawing/2014/main" id="{C22803DC-5A73-AF41-9C91-84C1D767F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5325" y="962025"/>
            <a:ext cx="483235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508000" indent="-169863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Read Sequence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 address decode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2. drive row select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3. selected bit-cells drive bitlines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	  (entire row is read together)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4. differential sensing and column select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(data is ready)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5. precharge all bitlines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 (for next read or write)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Access latency dominated by steps 2 and 3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Cycling time dominated by steps 2, 3 and 5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Char char="-"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step 2 proportional to 2</a:t>
            </a:r>
            <a:r>
              <a:rPr kumimoji="0" lang="en-US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Char char="-"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step 3 and 5 proportional to 2</a:t>
            </a:r>
            <a:r>
              <a:rPr kumimoji="0" lang="en-US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0933303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281F7101-ACA7-594F-8CD6-871F34F9D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DRAM (Dynamic Random Access Memory)</a:t>
            </a:r>
          </a:p>
        </p:txBody>
      </p:sp>
      <p:sp>
        <p:nvSpPr>
          <p:cNvPr id="178178" name="Content Placeholder 2">
            <a:extLst>
              <a:ext uri="{FF2B5EF4-FFF2-40B4-BE49-F238E27FC236}">
                <a16:creationId xmlns:a16="http://schemas.microsoft.com/office/drawing/2014/main" id="{1B68963F-3C78-614D-89F4-7D5352D51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8179" name="Slide Number Placeholder 3">
            <a:extLst>
              <a:ext uri="{FF2B5EF4-FFF2-40B4-BE49-F238E27FC236}">
                <a16:creationId xmlns:a16="http://schemas.microsoft.com/office/drawing/2014/main" id="{4495462F-DB11-FF45-927B-A37B1FE820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3B8C6F-A032-E949-845E-F017A46BBE3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80" name="Freeform 4">
            <a:extLst>
              <a:ext uri="{FF2B5EF4-FFF2-40B4-BE49-F238E27FC236}">
                <a16:creationId xmlns:a16="http://schemas.microsoft.com/office/drawing/2014/main" id="{A647054D-3A0D-C94F-8D42-912B629880A4}"/>
              </a:ext>
            </a:extLst>
          </p:cNvPr>
          <p:cNvSpPr>
            <a:spLocks/>
          </p:cNvSpPr>
          <p:nvPr/>
        </p:nvSpPr>
        <p:spPr bwMode="auto">
          <a:xfrm>
            <a:off x="1152525" y="1727200"/>
            <a:ext cx="838200" cy="228600"/>
          </a:xfrm>
          <a:custGeom>
            <a:avLst/>
            <a:gdLst>
              <a:gd name="T0" fmla="*/ 0 w 624"/>
              <a:gd name="T1" fmla="*/ 2147483646 h 144"/>
              <a:gd name="T2" fmla="*/ 2147483646 w 624"/>
              <a:gd name="T3" fmla="*/ 2147483646 h 144"/>
              <a:gd name="T4" fmla="*/ 2147483646 w 624"/>
              <a:gd name="T5" fmla="*/ 0 h 144"/>
              <a:gd name="T6" fmla="*/ 2147483646 w 624"/>
              <a:gd name="T7" fmla="*/ 0 h 144"/>
              <a:gd name="T8" fmla="*/ 2147483646 w 624"/>
              <a:gd name="T9" fmla="*/ 2147483646 h 144"/>
              <a:gd name="T10" fmla="*/ 2147483646 w 624"/>
              <a:gd name="T11" fmla="*/ 2147483646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4"/>
              <a:gd name="T19" fmla="*/ 0 h 144"/>
              <a:gd name="T20" fmla="*/ 624 w 62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4" h="144">
                <a:moveTo>
                  <a:pt x="0" y="144"/>
                </a:moveTo>
                <a:lnTo>
                  <a:pt x="144" y="144"/>
                </a:lnTo>
                <a:lnTo>
                  <a:pt x="144" y="0"/>
                </a:lnTo>
                <a:lnTo>
                  <a:pt x="432" y="0"/>
                </a:lnTo>
                <a:lnTo>
                  <a:pt x="432" y="144"/>
                </a:lnTo>
                <a:lnTo>
                  <a:pt x="624" y="144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81" name="Line 5">
            <a:extLst>
              <a:ext uri="{FF2B5EF4-FFF2-40B4-BE49-F238E27FC236}">
                <a16:creationId xmlns:a16="http://schemas.microsoft.com/office/drawing/2014/main" id="{B75D7FAD-FD01-1443-8B6F-4F5D1F769D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1125" y="16510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82" name="Oval 6">
            <a:extLst>
              <a:ext uri="{FF2B5EF4-FFF2-40B4-BE49-F238E27FC236}">
                <a16:creationId xmlns:a16="http://schemas.microsoft.com/office/drawing/2014/main" id="{52D8A279-0509-3A40-98CF-DB174AAC5DF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457325" y="1498600"/>
            <a:ext cx="152400" cy="1524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83" name="Line 7">
            <a:extLst>
              <a:ext uri="{FF2B5EF4-FFF2-40B4-BE49-F238E27FC236}">
                <a16:creationId xmlns:a16="http://schemas.microsoft.com/office/drawing/2014/main" id="{1192C20F-3B94-E54A-A830-FCD581E60622}"/>
              </a:ext>
            </a:extLst>
          </p:cNvPr>
          <p:cNvSpPr>
            <a:spLocks noChangeShapeType="1"/>
          </p:cNvSpPr>
          <p:nvPr/>
        </p:nvSpPr>
        <p:spPr bwMode="auto">
          <a:xfrm>
            <a:off x="1152525" y="584200"/>
            <a:ext cx="0" cy="21336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84" name="Line 8">
            <a:extLst>
              <a:ext uri="{FF2B5EF4-FFF2-40B4-BE49-F238E27FC236}">
                <a16:creationId xmlns:a16="http://schemas.microsoft.com/office/drawing/2014/main" id="{AE12C55C-BEE4-CD42-A183-41FC3FA1E36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6725" y="1117600"/>
            <a:ext cx="197167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85" name="Line 9">
            <a:extLst>
              <a:ext uri="{FF2B5EF4-FFF2-40B4-BE49-F238E27FC236}">
                <a16:creationId xmlns:a16="http://schemas.microsoft.com/office/drawing/2014/main" id="{0677A4F1-F5FB-DD47-8FDA-8EDAB31D4319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3525" y="1117600"/>
            <a:ext cx="0" cy="381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86" name="Text Box 10">
            <a:extLst>
              <a:ext uri="{FF2B5EF4-FFF2-40B4-BE49-F238E27FC236}">
                <a16:creationId xmlns:a16="http://schemas.microsoft.com/office/drawing/2014/main" id="{66DDB263-7A23-4D47-8E56-4C4F79615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225" y="795338"/>
            <a:ext cx="1301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row enable</a:t>
            </a:r>
          </a:p>
        </p:txBody>
      </p:sp>
      <p:sp>
        <p:nvSpPr>
          <p:cNvPr id="178187" name="Text Box 11">
            <a:extLst>
              <a:ext uri="{FF2B5EF4-FFF2-40B4-BE49-F238E27FC236}">
                <a16:creationId xmlns:a16="http://schemas.microsoft.com/office/drawing/2014/main" id="{CE8F8126-6692-CF47-A870-39385EC529F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525463" y="1781175"/>
            <a:ext cx="908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_bitline</a:t>
            </a:r>
          </a:p>
        </p:txBody>
      </p:sp>
      <p:sp>
        <p:nvSpPr>
          <p:cNvPr id="178188" name="Rectangle 12">
            <a:extLst>
              <a:ext uri="{FF2B5EF4-FFF2-40B4-BE49-F238E27FC236}">
                <a16:creationId xmlns:a16="http://schemas.microsoft.com/office/drawing/2014/main" id="{172C634B-B6EB-9D4A-956E-DA04C1535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975" y="3022600"/>
            <a:ext cx="2209800" cy="2057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bit-cell array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row x 2</a:t>
            </a:r>
            <a:r>
              <a:rPr kumimoji="0" lang="en-US" altLang="en-US" sz="1800" b="0" i="0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-col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(n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Symbol" pitchFamily="2" charset="2"/>
              </a:rPr>
              <a:t>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 to minimize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overall latency)</a:t>
            </a:r>
          </a:p>
        </p:txBody>
      </p:sp>
      <p:sp>
        <p:nvSpPr>
          <p:cNvPr id="178189" name="AutoShape 13">
            <a:extLst>
              <a:ext uri="{FF2B5EF4-FFF2-40B4-BE49-F238E27FC236}">
                <a16:creationId xmlns:a16="http://schemas.microsoft.com/office/drawing/2014/main" id="{C22EBD8B-F4C1-FB4D-A563-E289C0F66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975" y="5384800"/>
            <a:ext cx="2209800" cy="2286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328 w 21600"/>
              <a:gd name="T13" fmla="*/ 2328 h 21600"/>
              <a:gd name="T14" fmla="*/ 19272 w 21600"/>
              <a:gd name="T15" fmla="*/ 1927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55" y="21600"/>
                </a:lnTo>
                <a:lnTo>
                  <a:pt x="2054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sense amp and mux</a:t>
            </a:r>
          </a:p>
        </p:txBody>
      </p:sp>
      <p:sp>
        <p:nvSpPr>
          <p:cNvPr id="178190" name="Line 14">
            <a:extLst>
              <a:ext uri="{FF2B5EF4-FFF2-40B4-BE49-F238E27FC236}">
                <a16:creationId xmlns:a16="http://schemas.microsoft.com/office/drawing/2014/main" id="{2951C39A-6552-ED45-A0E5-723797300873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1975" y="5080000"/>
            <a:ext cx="0" cy="3048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1" name="AutoShape 15">
            <a:extLst>
              <a:ext uri="{FF2B5EF4-FFF2-40B4-BE49-F238E27FC236}">
                <a16:creationId xmlns:a16="http://schemas.microsoft.com/office/drawing/2014/main" id="{B10D0324-CFA0-7240-837D-724F8F35222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34975" y="3937000"/>
            <a:ext cx="2057400" cy="2286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2 w 21600"/>
              <a:gd name="T13" fmla="*/ 2972 h 21600"/>
              <a:gd name="T14" fmla="*/ 18628 w 21600"/>
              <a:gd name="T15" fmla="*/ 1862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343" y="21600"/>
                </a:lnTo>
                <a:lnTo>
                  <a:pt x="19257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2" name="Line 16">
            <a:extLst>
              <a:ext uri="{FF2B5EF4-FFF2-40B4-BE49-F238E27FC236}">
                <a16:creationId xmlns:a16="http://schemas.microsoft.com/office/drawing/2014/main" id="{3A537A10-DCD8-364F-9833-E8640189BB6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7975" y="4089400"/>
            <a:ext cx="381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3" name="Line 17">
            <a:extLst>
              <a:ext uri="{FF2B5EF4-FFF2-40B4-BE49-F238E27FC236}">
                <a16:creationId xmlns:a16="http://schemas.microsoft.com/office/drawing/2014/main" id="{C4AE6218-D68C-BD48-9D95-0C1D9D21D3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30375" y="4013200"/>
            <a:ext cx="76200" cy="152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4" name="Line 18">
            <a:extLst>
              <a:ext uri="{FF2B5EF4-FFF2-40B4-BE49-F238E27FC236}">
                <a16:creationId xmlns:a16="http://schemas.microsoft.com/office/drawing/2014/main" id="{6C30867F-943C-FC45-823B-224665B1255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25775" y="5232400"/>
            <a:ext cx="152400" cy="762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5" name="Line 19">
            <a:extLst>
              <a:ext uri="{FF2B5EF4-FFF2-40B4-BE49-F238E27FC236}">
                <a16:creationId xmlns:a16="http://schemas.microsoft.com/office/drawing/2014/main" id="{6F32EFAA-47CE-534E-9465-976706F2A3B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375" y="40894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6" name="Freeform 20">
            <a:extLst>
              <a:ext uri="{FF2B5EF4-FFF2-40B4-BE49-F238E27FC236}">
                <a16:creationId xmlns:a16="http://schemas.microsoft.com/office/drawing/2014/main" id="{0751B198-586A-D84F-93B3-56F6916F98F3}"/>
              </a:ext>
            </a:extLst>
          </p:cNvPr>
          <p:cNvSpPr>
            <a:spLocks/>
          </p:cNvSpPr>
          <p:nvPr/>
        </p:nvSpPr>
        <p:spPr bwMode="auto">
          <a:xfrm>
            <a:off x="609600" y="4089400"/>
            <a:ext cx="1425575" cy="1371600"/>
          </a:xfrm>
          <a:custGeom>
            <a:avLst/>
            <a:gdLst>
              <a:gd name="T0" fmla="*/ 0 w 960"/>
              <a:gd name="T1" fmla="*/ 0 h 864"/>
              <a:gd name="T2" fmla="*/ 0 w 960"/>
              <a:gd name="T3" fmla="*/ 2147483646 h 864"/>
              <a:gd name="T4" fmla="*/ 2147483646 w 960"/>
              <a:gd name="T5" fmla="*/ 2147483646 h 864"/>
              <a:gd name="T6" fmla="*/ 0 60000 65536"/>
              <a:gd name="T7" fmla="*/ 0 60000 65536"/>
              <a:gd name="T8" fmla="*/ 0 60000 65536"/>
              <a:gd name="T9" fmla="*/ 0 w 960"/>
              <a:gd name="T10" fmla="*/ 0 h 864"/>
              <a:gd name="T11" fmla="*/ 960 w 960"/>
              <a:gd name="T12" fmla="*/ 864 h 8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0" h="864">
                <a:moveTo>
                  <a:pt x="0" y="0"/>
                </a:moveTo>
                <a:lnTo>
                  <a:pt x="0" y="864"/>
                </a:lnTo>
                <a:lnTo>
                  <a:pt x="960" y="864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7" name="Line 21">
            <a:extLst>
              <a:ext uri="{FF2B5EF4-FFF2-40B4-BE49-F238E27FC236}">
                <a16:creationId xmlns:a16="http://schemas.microsoft.com/office/drawing/2014/main" id="{AA3DA119-148B-1B47-BB10-FD717560F0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8700" y="40132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8" name="Line 22">
            <a:extLst>
              <a:ext uri="{FF2B5EF4-FFF2-40B4-BE49-F238E27FC236}">
                <a16:creationId xmlns:a16="http://schemas.microsoft.com/office/drawing/2014/main" id="{41DE88AB-6494-124A-810D-2312C0A35C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96975" y="5384800"/>
            <a:ext cx="762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199" name="Rectangle 23">
            <a:extLst>
              <a:ext uri="{FF2B5EF4-FFF2-40B4-BE49-F238E27FC236}">
                <a16:creationId xmlns:a16="http://schemas.microsoft.com/office/drawing/2014/main" id="{C804E718-C46B-A947-8FE3-7DA4D6C27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5080000"/>
            <a:ext cx="438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1800" b="0" i="1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</a:t>
            </a:r>
            <a:endParaRPr kumimoji="0" lang="en-US" altLang="en-US" sz="1800" b="0" i="1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00" name="Rectangle 24">
            <a:extLst>
              <a:ext uri="{FF2B5EF4-FFF2-40B4-BE49-F238E27FC236}">
                <a16:creationId xmlns:a16="http://schemas.microsoft.com/office/drawing/2014/main" id="{C6DE6AEB-19FF-E342-A58C-2C196D644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450" y="3632200"/>
            <a:ext cx="3952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1800" b="0" i="1" u="none" strike="noStrike" kern="1200" cap="none" spc="0" normalizeH="0" baseline="3000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</a:t>
            </a:r>
            <a:endParaRPr kumimoji="0" lang="en-US" altLang="en-US" sz="1800" b="0" i="1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01" name="Rectangle 25">
            <a:extLst>
              <a:ext uri="{FF2B5EF4-FFF2-40B4-BE49-F238E27FC236}">
                <a16:creationId xmlns:a16="http://schemas.microsoft.com/office/drawing/2014/main" id="{9CEFA7A5-D7E4-554E-9EF6-5EE5D2B56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575" y="3708400"/>
            <a:ext cx="311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</a:t>
            </a:r>
          </a:p>
        </p:txBody>
      </p:sp>
      <p:sp>
        <p:nvSpPr>
          <p:cNvPr id="178202" name="Rectangle 26">
            <a:extLst>
              <a:ext uri="{FF2B5EF4-FFF2-40B4-BE49-F238E27FC236}">
                <a16:creationId xmlns:a16="http://schemas.microsoft.com/office/drawing/2014/main" id="{C573F5D9-3879-F14E-8FAB-DF3BBE379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675" y="5045075"/>
            <a:ext cx="3746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</a:t>
            </a:r>
          </a:p>
        </p:txBody>
      </p:sp>
      <p:sp>
        <p:nvSpPr>
          <p:cNvPr id="178203" name="Line 27">
            <a:extLst>
              <a:ext uri="{FF2B5EF4-FFF2-40B4-BE49-F238E27FC236}">
                <a16:creationId xmlns:a16="http://schemas.microsoft.com/office/drawing/2014/main" id="{72563344-0372-2445-9490-E89B46C8A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1975" y="56134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04" name="Line 28">
            <a:extLst>
              <a:ext uri="{FF2B5EF4-FFF2-40B4-BE49-F238E27FC236}">
                <a16:creationId xmlns:a16="http://schemas.microsoft.com/office/drawing/2014/main" id="{E35AC9EE-94E3-8F48-8E75-FD7A3BC90B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25775" y="5715000"/>
            <a:ext cx="1524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05" name="Rectangle 29">
            <a:extLst>
              <a:ext uri="{FF2B5EF4-FFF2-40B4-BE49-F238E27FC236}">
                <a16:creationId xmlns:a16="http://schemas.microsoft.com/office/drawing/2014/main" id="{9AAEED2B-EBFC-1D4E-834E-805CEF112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5578475"/>
            <a:ext cx="311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78206" name="Line 30">
            <a:extLst>
              <a:ext uri="{FF2B5EF4-FFF2-40B4-BE49-F238E27FC236}">
                <a16:creationId xmlns:a16="http://schemas.microsoft.com/office/drawing/2014/main" id="{E3DD88C9-652E-0C43-97D6-712980D0C2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81200" y="1955800"/>
            <a:ext cx="1588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07" name="Line 31">
            <a:extLst>
              <a:ext uri="{FF2B5EF4-FFF2-40B4-BE49-F238E27FC236}">
                <a16:creationId xmlns:a16="http://schemas.microsoft.com/office/drawing/2014/main" id="{5DC3CBA0-8B02-1940-A5D2-0CC750329CC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21082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08" name="Line 32">
            <a:extLst>
              <a:ext uri="{FF2B5EF4-FFF2-40B4-BE49-F238E27FC236}">
                <a16:creationId xmlns:a16="http://schemas.microsoft.com/office/drawing/2014/main" id="{CFFEA8DF-8FDD-5A4F-8CFB-87EFC09D3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2184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09" name="Rectangle 33">
            <a:extLst>
              <a:ext uri="{FF2B5EF4-FFF2-40B4-BE49-F238E27FC236}">
                <a16:creationId xmlns:a16="http://schemas.microsoft.com/office/drawing/2014/main" id="{5928FB71-27C9-B141-BC92-058E43C7C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708400"/>
            <a:ext cx="152400" cy="762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10" name="Rectangle 34">
            <a:extLst>
              <a:ext uri="{FF2B5EF4-FFF2-40B4-BE49-F238E27FC236}">
                <a16:creationId xmlns:a16="http://schemas.microsoft.com/office/drawing/2014/main" id="{CF9F4B7B-82F7-2C4B-A82E-B8D5BEB8C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080000"/>
            <a:ext cx="152400" cy="762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11" name="Line 35">
            <a:extLst>
              <a:ext uri="{FF2B5EF4-FFF2-40B4-BE49-F238E27FC236}">
                <a16:creationId xmlns:a16="http://schemas.microsoft.com/office/drawing/2014/main" id="{930E322B-334E-6A4B-B100-F9C847A3203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81200" y="21844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12" name="AutoShape 36">
            <a:extLst>
              <a:ext uri="{FF2B5EF4-FFF2-40B4-BE49-F238E27FC236}">
                <a16:creationId xmlns:a16="http://schemas.microsoft.com/office/drawing/2014/main" id="{88B6F068-70F5-9E4B-949E-11A5853C5D6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828800" y="2413000"/>
            <a:ext cx="304800" cy="228600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13" name="Line 37">
            <a:extLst>
              <a:ext uri="{FF2B5EF4-FFF2-40B4-BE49-F238E27FC236}">
                <a16:creationId xmlns:a16="http://schemas.microsoft.com/office/drawing/2014/main" id="{4E6C7539-3442-9647-B0F2-F17DDE0ABCB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403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14" name="Line 38">
            <a:extLst>
              <a:ext uri="{FF2B5EF4-FFF2-40B4-BE49-F238E27FC236}">
                <a16:creationId xmlns:a16="http://schemas.microsoft.com/office/drawing/2014/main" id="{6F3F99AE-CBAA-8840-BB33-B20A8B4992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8420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8215" name="Rectangle 39">
            <a:extLst>
              <a:ext uri="{FF2B5EF4-FFF2-40B4-BE49-F238E27FC236}">
                <a16:creationId xmlns:a16="http://schemas.microsoft.com/office/drawing/2014/main" id="{1C3800DA-CBA8-744E-A138-76D9B7529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" y="3098800"/>
            <a:ext cx="654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RAS</a:t>
            </a:r>
          </a:p>
        </p:txBody>
      </p:sp>
      <p:sp>
        <p:nvSpPr>
          <p:cNvPr id="178216" name="Rectangle 40">
            <a:extLst>
              <a:ext uri="{FF2B5EF4-FFF2-40B4-BE49-F238E27FC236}">
                <a16:creationId xmlns:a16="http://schemas.microsoft.com/office/drawing/2014/main" id="{62930C39-0AF6-4A46-BFA7-EFEFC9B5F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223000"/>
            <a:ext cx="654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CAS</a:t>
            </a:r>
          </a:p>
        </p:txBody>
      </p:sp>
      <p:sp>
        <p:nvSpPr>
          <p:cNvPr id="178217" name="Rectangle 41">
            <a:extLst>
              <a:ext uri="{FF2B5EF4-FFF2-40B4-BE49-F238E27FC236}">
                <a16:creationId xmlns:a16="http://schemas.microsoft.com/office/drawing/2014/main" id="{91B14F4C-3772-9E49-AECD-78A73312D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150" y="5940425"/>
            <a:ext cx="26098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 DRAM die comprises 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of multiple such arrays</a:t>
            </a:r>
          </a:p>
        </p:txBody>
      </p:sp>
      <p:sp>
        <p:nvSpPr>
          <p:cNvPr id="60458" name="Rectangle 3">
            <a:extLst>
              <a:ext uri="{FF2B5EF4-FFF2-40B4-BE49-F238E27FC236}">
                <a16:creationId xmlns:a16="http://schemas.microsoft.com/office/drawing/2014/main" id="{355A01A2-97FF-3642-8889-AB65CF4C7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839788"/>
            <a:ext cx="4191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508000" indent="-169863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Bits stored as charges on node capacitance (non-restorative)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Char char="-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bit cell loses charge when read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Char char="-"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bit cell loses charge over time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Read Sequence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1~3 same as SRAM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4. a 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flip-flopping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sense amp amplifies and regenerates the bitline, data bit is mux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ed out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5. precharge all bitlines</a:t>
            </a:r>
          </a:p>
          <a:p>
            <a:pPr marL="508000" marR="0" lvl="1" indent="-169863" algn="l" defTabSz="914400" rtl="0" eaLnBrk="0" fontAlgn="base" latinLnBrk="0" hangingPunct="0">
              <a:lnSpc>
                <a:spcPts val="2200"/>
              </a:lnSpc>
              <a:spcBef>
                <a:spcPts val="500"/>
              </a:spcBef>
              <a:spcAft>
                <a:spcPct val="0"/>
              </a:spcAft>
              <a:buClr>
                <a:srgbClr val="003399"/>
              </a:buClr>
              <a:buSzPct val="40000"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Destructive reads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Charge loss over time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Refresh</a:t>
            </a: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: A DRAM controller must periodically read each row within the allowed refresh time (10s of ms) such that charge is restored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endParaRPr kumimoji="0" lang="en-US" alt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300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3C0C87B0-2E12-D341-A5B0-6F5569154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DRAM vs. SRAM</a:t>
            </a:r>
          </a:p>
        </p:txBody>
      </p:sp>
      <p:sp>
        <p:nvSpPr>
          <p:cNvPr id="179202" name="Content Placeholder 2">
            <a:extLst>
              <a:ext uri="{FF2B5EF4-FFF2-40B4-BE49-F238E27FC236}">
                <a16:creationId xmlns:a16="http://schemas.microsoft.com/office/drawing/2014/main" id="{B9693618-5A37-C542-92CC-62B83FAC2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DRAM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Slower access (capacitor)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Higher density (1T 1C cell)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Lower cost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Requires refresh (power, performance, circuitry)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Manufacturing requires putting capacitor and logic together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SRAM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Faster access (no capacitor)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Lower density (6T cell)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Higher cost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 need for refresh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Manufacturing compatible with logic process (no capacitor)</a:t>
            </a: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401C0AD5-8DED-1641-A6A9-31933EB8EF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57FFB1-110C-444C-8AAC-21DD7BBE52D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393165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21a: Memory Organization </a:t>
            </a:r>
            <a:b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and Memory Technology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14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393764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4">
            <a:extLst>
              <a:ext uri="{FF2B5EF4-FFF2-40B4-BE49-F238E27FC236}">
                <a16:creationId xmlns:a16="http://schemas.microsoft.com/office/drawing/2014/main" id="{55A2C362-E105-5846-B2CF-DD31D9C604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6002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3200">
                <a:ea typeface="ＭＳ Ｐゴシック" panose="020B0600070205080204" pitchFamily="34" charset="-128"/>
              </a:rPr>
              <a:t>We did not cover the following slides in lecture. These are for your preparation for the next lecture. </a:t>
            </a:r>
          </a:p>
        </p:txBody>
      </p:sp>
    </p:spTree>
    <p:extLst>
      <p:ext uri="{BB962C8B-B14F-4D97-AF65-F5344CB8AC3E}">
        <p14:creationId xmlns:p14="http://schemas.microsoft.com/office/powerpoint/2010/main" val="329753935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4">
            <a:extLst>
              <a:ext uri="{FF2B5EF4-FFF2-40B4-BE49-F238E27FC236}">
                <a16:creationId xmlns:a16="http://schemas.microsoft.com/office/drawing/2014/main" id="{8C36A614-39B8-6B4D-8A39-97269A06153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081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The Memory Hierarchy</a:t>
            </a:r>
          </a:p>
        </p:txBody>
      </p:sp>
      <p:sp>
        <p:nvSpPr>
          <p:cNvPr id="167938" name="Rectangle 5">
            <a:extLst>
              <a:ext uri="{FF2B5EF4-FFF2-40B4-BE49-F238E27FC236}">
                <a16:creationId xmlns:a16="http://schemas.microsoft.com/office/drawing/2014/main" id="{996433C2-E4D4-5A4C-B317-5092809101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Computing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6" descr="barcelona-die-photo-col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1048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im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491880" y="5733256"/>
            <a:ext cx="2304256" cy="549297"/>
          </a:xfrm>
          <a:prstGeom prst="rect">
            <a:avLst/>
          </a:prstGeom>
        </p:spPr>
      </p:pic>
      <p:pic>
        <p:nvPicPr>
          <p:cNvPr id="8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6233024" y="4297936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Burks, Goldstein, von Neumann,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Preliminary discussion of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logical design of an electronic computing instrument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1946.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254643282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F545DB1D-78B7-2E4C-BC97-7F473597C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in a Modern System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F6BA2064-950F-9E47-88DF-6D748C36C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C2B3458A-4EBC-164D-A0FF-1BC91853EB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53A1257-BCA3-7F4D-B4AB-78D40130E51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69988" name="Content Placeholder 6" descr="barcelona-die-photo-color.jpg">
            <a:extLst>
              <a:ext uri="{FF2B5EF4-FFF2-40B4-BE49-F238E27FC236}">
                <a16:creationId xmlns:a16="http://schemas.microsoft.com/office/drawing/2014/main" id="{EEEB30C3-7EAA-9844-B489-E067BA31B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3" y="1108075"/>
            <a:ext cx="48768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989" name="Rounded Rectangle 33">
            <a:extLst>
              <a:ext uri="{FF2B5EF4-FFF2-40B4-BE49-F238E27FC236}">
                <a16:creationId xmlns:a16="http://schemas.microsoft.com/office/drawing/2014/main" id="{D70BB38F-B06A-A54D-9520-CAC2FE6A4A7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213225" y="1844676"/>
            <a:ext cx="1603375" cy="12192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9990" name="TextBox 34">
            <a:extLst>
              <a:ext uri="{FF2B5EF4-FFF2-40B4-BE49-F238E27FC236}">
                <a16:creationId xmlns:a16="http://schemas.microsoft.com/office/drawing/2014/main" id="{771D37D6-077E-B84E-A5FE-D2F85DA2B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0550" y="2262188"/>
            <a:ext cx="1233488" cy="430212"/>
          </a:xfrm>
          <a:prstGeom prst="rect">
            <a:avLst/>
          </a:prstGeom>
          <a:solidFill>
            <a:srgbClr val="C0C0C0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CORE 1</a:t>
            </a:r>
          </a:p>
        </p:txBody>
      </p:sp>
      <p:sp>
        <p:nvSpPr>
          <p:cNvPr id="169991" name="Rectangle 35">
            <a:extLst>
              <a:ext uri="{FF2B5EF4-FFF2-40B4-BE49-F238E27FC236}">
                <a16:creationId xmlns:a16="http://schemas.microsoft.com/office/drawing/2014/main" id="{DD6F0755-E778-1349-8015-C1DD49D1BD5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880519" y="2235994"/>
            <a:ext cx="1603375" cy="427037"/>
          </a:xfrm>
          <a:prstGeom prst="rect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9992" name="TextBox 36">
            <a:extLst>
              <a:ext uri="{FF2B5EF4-FFF2-40B4-BE49-F238E27FC236}">
                <a16:creationId xmlns:a16="http://schemas.microsoft.com/office/drawing/2014/main" id="{E40DB0BD-373F-CB4D-8F51-BC7876C42F6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2920206" y="2275682"/>
            <a:ext cx="1531937" cy="368300"/>
          </a:xfrm>
          <a:prstGeom prst="rect">
            <a:avLst/>
          </a:prstGeom>
          <a:solidFill>
            <a:srgbClr val="C0C0C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FFFF"/>
                </a:solidFill>
                <a:latin typeface="Arial" panose="020B0604020202020204" pitchFamily="34" charset="0"/>
              </a:rPr>
              <a:t>L2 CACHE 0</a:t>
            </a:r>
          </a:p>
        </p:txBody>
      </p:sp>
      <p:sp>
        <p:nvSpPr>
          <p:cNvPr id="169993" name="Rectangle 37">
            <a:extLst>
              <a:ext uri="{FF2B5EF4-FFF2-40B4-BE49-F238E27FC236}">
                <a16:creationId xmlns:a16="http://schemas.microsoft.com/office/drawing/2014/main" id="{AD81430E-1683-804A-953A-5A68710D70D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-568325" y="3127375"/>
            <a:ext cx="4756150" cy="717550"/>
          </a:xfrm>
          <a:prstGeom prst="rect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9994" name="TextBox 38">
            <a:extLst>
              <a:ext uri="{FF2B5EF4-FFF2-40B4-BE49-F238E27FC236}">
                <a16:creationId xmlns:a16="http://schemas.microsoft.com/office/drawing/2014/main" id="{CD970285-AF14-4C4E-ABC0-A08EE21FFD24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246063" y="3244850"/>
            <a:ext cx="3113087" cy="461963"/>
          </a:xfrm>
          <a:prstGeom prst="rect">
            <a:avLst/>
          </a:prstGeom>
          <a:solidFill>
            <a:srgbClr val="C0C0C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rgbClr val="FFFFFF"/>
                </a:solidFill>
                <a:latin typeface="Arial" panose="020B0604020202020204" pitchFamily="34" charset="0"/>
              </a:rPr>
              <a:t>SHARED L3 CACHE</a:t>
            </a:r>
          </a:p>
        </p:txBody>
      </p:sp>
      <p:sp>
        <p:nvSpPr>
          <p:cNvPr id="169995" name="Rectangle 39">
            <a:extLst>
              <a:ext uri="{FF2B5EF4-FFF2-40B4-BE49-F238E27FC236}">
                <a16:creationId xmlns:a16="http://schemas.microsoft.com/office/drawing/2014/main" id="{DCE21303-3F2A-AB4B-85CB-949933B289B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513138" y="3259137"/>
            <a:ext cx="4756150" cy="454025"/>
          </a:xfrm>
          <a:prstGeom prst="rect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9996" name="TextBox 40">
            <a:extLst>
              <a:ext uri="{FF2B5EF4-FFF2-40B4-BE49-F238E27FC236}">
                <a16:creationId xmlns:a16="http://schemas.microsoft.com/office/drawing/2014/main" id="{B82E8C17-3BB8-D646-95EA-429BAA2FF713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415632" y="3247231"/>
            <a:ext cx="2940050" cy="461963"/>
          </a:xfrm>
          <a:prstGeom prst="rect">
            <a:avLst/>
          </a:prstGeom>
          <a:solidFill>
            <a:srgbClr val="C0C0C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rgbClr val="FFFFFF"/>
                </a:solidFill>
                <a:latin typeface="Arial" panose="020B0604020202020204" pitchFamily="34" charset="0"/>
              </a:rPr>
              <a:t>DRAM INTERFACE</a:t>
            </a:r>
          </a:p>
        </p:txBody>
      </p:sp>
      <p:pic>
        <p:nvPicPr>
          <p:cNvPr id="169997" name="Picture 37" descr="samsung-dimm-better.jpg">
            <a:extLst>
              <a:ext uri="{FF2B5EF4-FFF2-40B4-BE49-F238E27FC236}">
                <a16:creationId xmlns:a16="http://schemas.microsoft.com/office/drawing/2014/main" id="{5073A790-21DE-D443-957E-DF3536AD4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75" y="919163"/>
            <a:ext cx="1312863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998" name="Rounded Rectangle 42">
            <a:extLst>
              <a:ext uri="{FF2B5EF4-FFF2-40B4-BE49-F238E27FC236}">
                <a16:creationId xmlns:a16="http://schemas.microsoft.com/office/drawing/2014/main" id="{6D3B8FD1-9C46-D548-9E71-270EAD9DB00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004219" y="1835944"/>
            <a:ext cx="1601788" cy="12192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9999" name="TextBox 43">
            <a:extLst>
              <a:ext uri="{FF2B5EF4-FFF2-40B4-BE49-F238E27FC236}">
                <a16:creationId xmlns:a16="http://schemas.microsoft.com/office/drawing/2014/main" id="{49264168-2CAE-434D-8580-533BB5BFD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0" y="2254250"/>
            <a:ext cx="1235075" cy="430213"/>
          </a:xfrm>
          <a:prstGeom prst="rect">
            <a:avLst/>
          </a:prstGeom>
          <a:solidFill>
            <a:srgbClr val="C0C0C0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CORE 0</a:t>
            </a:r>
          </a:p>
        </p:txBody>
      </p:sp>
      <p:sp>
        <p:nvSpPr>
          <p:cNvPr id="170000" name="Rounded Rectangle 44">
            <a:extLst>
              <a:ext uri="{FF2B5EF4-FFF2-40B4-BE49-F238E27FC236}">
                <a16:creationId xmlns:a16="http://schemas.microsoft.com/office/drawing/2014/main" id="{E4AC7AC4-6F4C-A84F-B2E1-B8788344EF6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014537" y="4022726"/>
            <a:ext cx="1603375" cy="12192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0001" name="TextBox 45">
            <a:extLst>
              <a:ext uri="{FF2B5EF4-FFF2-40B4-BE49-F238E27FC236}">
                <a16:creationId xmlns:a16="http://schemas.microsoft.com/office/drawing/2014/main" id="{9F6723F0-50F6-6A42-A788-21F07DEC8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1863" y="4440238"/>
            <a:ext cx="1235075" cy="430212"/>
          </a:xfrm>
          <a:prstGeom prst="rect">
            <a:avLst/>
          </a:prstGeom>
          <a:solidFill>
            <a:srgbClr val="C0C0C0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CORE 2</a:t>
            </a:r>
          </a:p>
        </p:txBody>
      </p:sp>
      <p:sp>
        <p:nvSpPr>
          <p:cNvPr id="170002" name="Rounded Rectangle 46">
            <a:extLst>
              <a:ext uri="{FF2B5EF4-FFF2-40B4-BE49-F238E27FC236}">
                <a16:creationId xmlns:a16="http://schemas.microsoft.com/office/drawing/2014/main" id="{134761DA-3813-4747-B802-7A2BC533261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202112" y="4017963"/>
            <a:ext cx="1603375" cy="12192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0003" name="TextBox 47">
            <a:extLst>
              <a:ext uri="{FF2B5EF4-FFF2-40B4-BE49-F238E27FC236}">
                <a16:creationId xmlns:a16="http://schemas.microsoft.com/office/drawing/2014/main" id="{E9B11E98-C3FB-9C47-8003-7743461E8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438" y="4435475"/>
            <a:ext cx="1235075" cy="430213"/>
          </a:xfrm>
          <a:prstGeom prst="rect">
            <a:avLst/>
          </a:prstGeom>
          <a:solidFill>
            <a:srgbClr val="C0C0C0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CORE 3</a:t>
            </a:r>
          </a:p>
        </p:txBody>
      </p:sp>
      <p:sp>
        <p:nvSpPr>
          <p:cNvPr id="170004" name="Rectangle 48">
            <a:extLst>
              <a:ext uri="{FF2B5EF4-FFF2-40B4-BE49-F238E27FC236}">
                <a16:creationId xmlns:a16="http://schemas.microsoft.com/office/drawing/2014/main" id="{21050496-4217-5C4E-AF18-88AC2A72B06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364707" y="2235994"/>
            <a:ext cx="1601787" cy="428625"/>
          </a:xfrm>
          <a:prstGeom prst="rect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0005" name="TextBox 49">
            <a:extLst>
              <a:ext uri="{FF2B5EF4-FFF2-40B4-BE49-F238E27FC236}">
                <a16:creationId xmlns:a16="http://schemas.microsoft.com/office/drawing/2014/main" id="{0F65FD36-8B8A-E04C-98DC-CECC4B801309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3404394" y="2266156"/>
            <a:ext cx="1530350" cy="369888"/>
          </a:xfrm>
          <a:prstGeom prst="rect">
            <a:avLst/>
          </a:prstGeom>
          <a:solidFill>
            <a:srgbClr val="C0C0C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FFFF"/>
                </a:solidFill>
                <a:latin typeface="Arial" panose="020B0604020202020204" pitchFamily="34" charset="0"/>
              </a:rPr>
              <a:t>L2 CACHE 1</a:t>
            </a:r>
          </a:p>
        </p:txBody>
      </p:sp>
      <p:sp>
        <p:nvSpPr>
          <p:cNvPr id="170006" name="Rectangle 50">
            <a:extLst>
              <a:ext uri="{FF2B5EF4-FFF2-40B4-BE49-F238E27FC236}">
                <a16:creationId xmlns:a16="http://schemas.microsoft.com/office/drawing/2014/main" id="{86203659-2943-6D4C-85F2-02146E169C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881313" y="4408488"/>
            <a:ext cx="1601787" cy="427037"/>
          </a:xfrm>
          <a:prstGeom prst="rect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0007" name="TextBox 51">
            <a:extLst>
              <a:ext uri="{FF2B5EF4-FFF2-40B4-BE49-F238E27FC236}">
                <a16:creationId xmlns:a16="http://schemas.microsoft.com/office/drawing/2014/main" id="{BA2D1BED-4C01-574C-B1F3-0CCD72C70D1F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2921000" y="4438650"/>
            <a:ext cx="1530350" cy="368300"/>
          </a:xfrm>
          <a:prstGeom prst="rect">
            <a:avLst/>
          </a:prstGeom>
          <a:solidFill>
            <a:srgbClr val="C0C0C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FFFF"/>
                </a:solidFill>
                <a:latin typeface="Arial" panose="020B0604020202020204" pitchFamily="34" charset="0"/>
              </a:rPr>
              <a:t>L2 CACHE 2</a:t>
            </a:r>
          </a:p>
        </p:txBody>
      </p:sp>
      <p:sp>
        <p:nvSpPr>
          <p:cNvPr id="170008" name="Rectangle 52">
            <a:extLst>
              <a:ext uri="{FF2B5EF4-FFF2-40B4-BE49-F238E27FC236}">
                <a16:creationId xmlns:a16="http://schemas.microsoft.com/office/drawing/2014/main" id="{0CF1D5E3-1E42-8F47-91B2-05FC4F8EE5A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354388" y="4408488"/>
            <a:ext cx="1601787" cy="427037"/>
          </a:xfrm>
          <a:prstGeom prst="rect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0009" name="TextBox 53">
            <a:extLst>
              <a:ext uri="{FF2B5EF4-FFF2-40B4-BE49-F238E27FC236}">
                <a16:creationId xmlns:a16="http://schemas.microsoft.com/office/drawing/2014/main" id="{714F4541-1023-5C4E-B385-8AC53D7842A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3394075" y="4438650"/>
            <a:ext cx="1530350" cy="368300"/>
          </a:xfrm>
          <a:prstGeom prst="rect">
            <a:avLst/>
          </a:prstGeom>
          <a:solidFill>
            <a:srgbClr val="C0C0C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FFFF"/>
                </a:solidFill>
                <a:latin typeface="Arial" panose="020B0604020202020204" pitchFamily="34" charset="0"/>
              </a:rPr>
              <a:t>L2 CACHE 3</a:t>
            </a:r>
          </a:p>
        </p:txBody>
      </p:sp>
      <p:sp>
        <p:nvSpPr>
          <p:cNvPr id="170010" name="Rectangle 54">
            <a:extLst>
              <a:ext uri="{FF2B5EF4-FFF2-40B4-BE49-F238E27FC236}">
                <a16:creationId xmlns:a16="http://schemas.microsoft.com/office/drawing/2014/main" id="{9BFE1E5A-0ACB-F54A-A4AD-5103AA900C2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795837" y="2903538"/>
            <a:ext cx="354013" cy="1258888"/>
          </a:xfrm>
          <a:prstGeom prst="rect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0011" name="Straight Arrow Connector 48">
            <a:extLst>
              <a:ext uri="{FF2B5EF4-FFF2-40B4-BE49-F238E27FC236}">
                <a16:creationId xmlns:a16="http://schemas.microsoft.com/office/drawing/2014/main" id="{8486123C-176A-8440-9759-FA4F806841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15063" y="3355975"/>
            <a:ext cx="420687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0012" name="Rectangle 56">
            <a:extLst>
              <a:ext uri="{FF2B5EF4-FFF2-40B4-BE49-F238E27FC236}">
                <a16:creationId xmlns:a16="http://schemas.microsoft.com/office/drawing/2014/main" id="{7B9652BC-A480-2542-9C4B-CC4CB653D57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894263" y="3152775"/>
            <a:ext cx="4756150" cy="666750"/>
          </a:xfrm>
          <a:prstGeom prst="rect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0013" name="TextBox 57">
            <a:extLst>
              <a:ext uri="{FF2B5EF4-FFF2-40B4-BE49-F238E27FC236}">
                <a16:creationId xmlns:a16="http://schemas.microsoft.com/office/drawing/2014/main" id="{05E7076A-15B4-824E-A679-2C53E784E35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5968206" y="3302794"/>
            <a:ext cx="2640013" cy="523875"/>
          </a:xfrm>
          <a:prstGeom prst="rect">
            <a:avLst/>
          </a:prstGeom>
          <a:solidFill>
            <a:srgbClr val="C0C0C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FFFFFF"/>
                </a:solidFill>
                <a:latin typeface="Arial" panose="020B0604020202020204" pitchFamily="34" charset="0"/>
              </a:rPr>
              <a:t>DRAM BANKS</a:t>
            </a:r>
          </a:p>
        </p:txBody>
      </p:sp>
      <p:sp>
        <p:nvSpPr>
          <p:cNvPr id="170014" name="Rectangle 58">
            <a:extLst>
              <a:ext uri="{FF2B5EF4-FFF2-40B4-BE49-F238E27FC236}">
                <a16:creationId xmlns:a16="http://schemas.microsoft.com/office/drawing/2014/main" id="{4A13C93B-E23E-1D44-9E05-110430D4057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284912" y="3028951"/>
            <a:ext cx="320675" cy="654050"/>
          </a:xfrm>
          <a:prstGeom prst="rect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F0F65C1-A2D3-004D-906F-F2702322D28D}"/>
              </a:ext>
            </a:extLst>
          </p:cNvPr>
          <p:cNvSpPr txBox="1"/>
          <p:nvPr/>
        </p:nvSpPr>
        <p:spPr>
          <a:xfrm>
            <a:off x="4310063" y="3311525"/>
            <a:ext cx="1417637" cy="365125"/>
          </a:xfrm>
          <a:prstGeom prst="rect">
            <a:avLst/>
          </a:prstGeom>
          <a:solidFill>
            <a:srgbClr val="C0C0C0">
              <a:alpha val="51000"/>
            </a:srgbClr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50" b="1" dirty="0">
                <a:solidFill>
                  <a:srgbClr val="FFFFFF"/>
                </a:solidFill>
                <a:latin typeface="Arial" charset="0"/>
                <a:ea typeface=""/>
              </a:rPr>
              <a:t>DRAM MEMORY CONTROLLER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39F653F5-D2B2-8D4B-9F31-C9D49ECCF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Ideal Memory</a:t>
            </a:r>
          </a:p>
        </p:txBody>
      </p:sp>
      <p:sp>
        <p:nvSpPr>
          <p:cNvPr id="171010" name="Content Placeholder 2">
            <a:extLst>
              <a:ext uri="{FF2B5EF4-FFF2-40B4-BE49-F238E27FC236}">
                <a16:creationId xmlns:a16="http://schemas.microsoft.com/office/drawing/2014/main" id="{1AE3E6D2-60D1-4C47-BE48-11D53CCC0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Zero access time (latency)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Infinite capacity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Zero cost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Infinite bandwidth (to support multiple accesses in parallel)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54D1C017-39DE-DB4B-B50E-BE687753E4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2DE6BBE-2E50-874F-944A-2BF06926E19D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Title 1">
            <a:extLst>
              <a:ext uri="{FF2B5EF4-FFF2-40B4-BE49-F238E27FC236}">
                <a16:creationId xmlns:a16="http://schemas.microsoft.com/office/drawing/2014/main" id="{5AA30242-24F1-7A4E-A455-781A6DD8D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1A3D-4BB3-DA4A-A99A-7C2ADC263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Ideal memory’s requirements oppose each other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Bigger is slower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Bigger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Takes longer to determine the location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Faster is more expensive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technology: SRAM vs. DRAM vs. Disk vs. Tape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Higher bandwidth is more expensive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more banks, more ports, higher frequency, or faster technology</a:t>
            </a:r>
          </a:p>
        </p:txBody>
      </p:sp>
      <p:sp>
        <p:nvSpPr>
          <p:cNvPr id="172035" name="Slide Number Placeholder 3">
            <a:extLst>
              <a:ext uri="{FF2B5EF4-FFF2-40B4-BE49-F238E27FC236}">
                <a16:creationId xmlns:a16="http://schemas.microsoft.com/office/drawing/2014/main" id="{21389FCE-B62C-7343-8A7E-4C2BD9150E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F9ED956-178E-5548-861E-7A639731F90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1">
            <a:extLst>
              <a:ext uri="{FF2B5EF4-FFF2-40B4-BE49-F238E27FC236}">
                <a16:creationId xmlns:a16="http://schemas.microsoft.com/office/drawing/2014/main" id="{A7E4C6CF-6A40-8647-AE9A-4EC02E730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EA2DB-B123-8947-A211-55D0C7521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Bigger is slower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SRAM, 512 Bytes, sub-</a:t>
            </a:r>
            <a:r>
              <a:rPr lang="en-US" altLang="en-US" dirty="0" err="1">
                <a:ea typeface="ＭＳ Ｐゴシック" panose="020B0600070205080204" pitchFamily="34" charset="-128"/>
              </a:rPr>
              <a:t>nanosec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SRAM,  </a:t>
            </a:r>
            <a:r>
              <a:rPr lang="en-US" altLang="en-US" dirty="0" err="1">
                <a:ea typeface="ＭＳ Ｐゴシック" panose="020B0600070205080204" pitchFamily="34" charset="-128"/>
              </a:rPr>
              <a:t>KByte~MByte</a:t>
            </a:r>
            <a:r>
              <a:rPr lang="en-US" altLang="en-US" dirty="0">
                <a:ea typeface="ＭＳ Ｐゴシック" panose="020B0600070205080204" pitchFamily="34" charset="-128"/>
              </a:rPr>
              <a:t>, ~</a:t>
            </a:r>
            <a:r>
              <a:rPr lang="en-US" altLang="en-US" dirty="0" err="1">
                <a:ea typeface="ＭＳ Ｐゴシック" panose="020B0600070205080204" pitchFamily="34" charset="-128"/>
              </a:rPr>
              <a:t>nanosec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DRAM, Gigabyte, ~50 </a:t>
            </a:r>
            <a:r>
              <a:rPr lang="en-US" altLang="en-US" dirty="0" err="1">
                <a:ea typeface="ＭＳ Ｐゴシック" panose="020B0600070205080204" pitchFamily="34" charset="-128"/>
              </a:rPr>
              <a:t>nanosec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 Disk, Terabyte, ~10 </a:t>
            </a:r>
            <a:r>
              <a:rPr lang="en-US" altLang="en-US" dirty="0" err="1">
                <a:ea typeface="ＭＳ Ｐゴシック" panose="020B0600070205080204" pitchFamily="34" charset="-128"/>
              </a:rPr>
              <a:t>millisec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Faster is more expensive (dollars and chip area)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SRAM, &lt; 10$ per Megabyte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DRAM, &lt; 1$ per Megabyte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 Disk &lt; 1$ per Gigabyte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These sample values (circa ~2011) scale with time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Other technologies have their place as well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Flash memory (mature), PC-RAM, MRAM, RRAM (not mature yet)</a:t>
            </a:r>
          </a:p>
        </p:txBody>
      </p:sp>
      <p:sp>
        <p:nvSpPr>
          <p:cNvPr id="180227" name="Slide Number Placeholder 3">
            <a:extLst>
              <a:ext uri="{FF2B5EF4-FFF2-40B4-BE49-F238E27FC236}">
                <a16:creationId xmlns:a16="http://schemas.microsoft.com/office/drawing/2014/main" id="{81354614-1627-7F46-9D81-4CC3632201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80736C0-B202-B248-91CE-52341A89670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Title 1">
            <a:extLst>
              <a:ext uri="{FF2B5EF4-FFF2-40B4-BE49-F238E27FC236}">
                <a16:creationId xmlns:a16="http://schemas.microsoft.com/office/drawing/2014/main" id="{10FD0D94-161B-F046-9779-216CAC8F7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Memory Hierarchy?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9B921-7846-974F-8E13-8DDBD6D3B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want both fast and large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But we cannot achieve both with a single level of memory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Have multiple levels of storage </a:t>
            </a:r>
            <a:r>
              <a:rPr lang="en-US" altLang="en-US">
                <a:ea typeface="ＭＳ Ｐゴシック" panose="020B0600070205080204" pitchFamily="34" charset="-128"/>
              </a:rPr>
              <a:t>(progressively bigger and slower as the levels are farther from the processor)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ensure most of the data the processor needs is kept in the fast(er) level(s)</a:t>
            </a:r>
          </a:p>
        </p:txBody>
      </p:sp>
      <p:sp>
        <p:nvSpPr>
          <p:cNvPr id="181251" name="Slide Number Placeholder 3">
            <a:extLst>
              <a:ext uri="{FF2B5EF4-FFF2-40B4-BE49-F238E27FC236}">
                <a16:creationId xmlns:a16="http://schemas.microsoft.com/office/drawing/2014/main" id="{5DFC0314-558B-C647-9D12-6E536E06C6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AD2B43C-DA90-E14A-8BE6-044166A4C75D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1">
            <a:extLst>
              <a:ext uri="{FF2B5EF4-FFF2-40B4-BE49-F238E27FC236}">
                <a16:creationId xmlns:a16="http://schemas.microsoft.com/office/drawing/2014/main" id="{E8E3B58C-40C2-EE4E-8E90-62AF012E7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Memory Hierarchy</a:t>
            </a:r>
          </a:p>
        </p:txBody>
      </p:sp>
      <p:sp>
        <p:nvSpPr>
          <p:cNvPr id="182274" name="Content Placeholder 2">
            <a:extLst>
              <a:ext uri="{FF2B5EF4-FFF2-40B4-BE49-F238E27FC236}">
                <a16:creationId xmlns:a16="http://schemas.microsoft.com/office/drawing/2014/main" id="{16E1813F-E864-8F46-A4AF-BF90C3735A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2275" name="Slide Number Placeholder 3">
            <a:extLst>
              <a:ext uri="{FF2B5EF4-FFF2-40B4-BE49-F238E27FC236}">
                <a16:creationId xmlns:a16="http://schemas.microsoft.com/office/drawing/2014/main" id="{FBA4638F-C681-E041-A38D-66CBAB84BE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71051FC-9B3B-3C48-9FF8-A4E26650B09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2276" name="Rectangle 3">
            <a:extLst>
              <a:ext uri="{FF2B5EF4-FFF2-40B4-BE49-F238E27FC236}">
                <a16:creationId xmlns:a16="http://schemas.microsoft.com/office/drawing/2014/main" id="{AE9AC321-ABEB-6C41-9E9D-CD93CD51E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050" y="1447800"/>
            <a:ext cx="850900" cy="838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Calibri" panose="020F0502020204030204" pitchFamily="34" charset="0"/>
              </a:rPr>
              <a:t>fast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Calibri" panose="020F0502020204030204" pitchFamily="34" charset="0"/>
              </a:rPr>
              <a:t>small</a:t>
            </a:r>
          </a:p>
        </p:txBody>
      </p:sp>
      <p:sp>
        <p:nvSpPr>
          <p:cNvPr id="182277" name="Rectangle 4">
            <a:extLst>
              <a:ext uri="{FF2B5EF4-FFF2-40B4-BE49-F238E27FC236}">
                <a16:creationId xmlns:a16="http://schemas.microsoft.com/office/drawing/2014/main" id="{911F2E3A-CAB4-E040-AC8F-6F47728A2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5257800"/>
            <a:ext cx="5105400" cy="1143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Calibri" panose="020F0502020204030204" pitchFamily="34" charset="0"/>
              </a:rPr>
              <a:t>big but slow</a:t>
            </a:r>
          </a:p>
        </p:txBody>
      </p:sp>
      <p:sp>
        <p:nvSpPr>
          <p:cNvPr id="182278" name="Text Box 5">
            <a:extLst>
              <a:ext uri="{FF2B5EF4-FFF2-40B4-BE49-F238E27FC236}">
                <a16:creationId xmlns:a16="http://schemas.microsoft.com/office/drawing/2014/main" id="{C69A70A9-8791-C342-ACD9-3E17F5118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25" y="1455738"/>
            <a:ext cx="3767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5F5F5F"/>
                </a:solidFill>
                <a:latin typeface="Calibri" panose="020F0502020204030204" pitchFamily="34" charset="0"/>
              </a:rPr>
              <a:t>move what you use here</a:t>
            </a:r>
          </a:p>
        </p:txBody>
      </p:sp>
      <p:sp>
        <p:nvSpPr>
          <p:cNvPr id="182279" name="Freeform 6">
            <a:extLst>
              <a:ext uri="{FF2B5EF4-FFF2-40B4-BE49-F238E27FC236}">
                <a16:creationId xmlns:a16="http://schemas.microsoft.com/office/drawing/2014/main" id="{2FE15297-1407-214C-A0CE-A2C81841D8BD}"/>
              </a:ext>
            </a:extLst>
          </p:cNvPr>
          <p:cNvSpPr>
            <a:spLocks/>
          </p:cNvSpPr>
          <p:nvPr/>
        </p:nvSpPr>
        <p:spPr bwMode="auto">
          <a:xfrm flipH="1" flipV="1">
            <a:off x="4648200" y="1533525"/>
            <a:ext cx="1219200" cy="446088"/>
          </a:xfrm>
          <a:custGeom>
            <a:avLst/>
            <a:gdLst>
              <a:gd name="T0" fmla="*/ 2147483646 w 768"/>
              <a:gd name="T1" fmla="*/ 2147483646 h 281"/>
              <a:gd name="T2" fmla="*/ 2147483646 w 768"/>
              <a:gd name="T3" fmla="*/ 2147483646 h 281"/>
              <a:gd name="T4" fmla="*/ 2147483646 w 768"/>
              <a:gd name="T5" fmla="*/ 2147483646 h 281"/>
              <a:gd name="T6" fmla="*/ 0 w 768"/>
              <a:gd name="T7" fmla="*/ 2147483646 h 281"/>
              <a:gd name="T8" fmla="*/ 0 60000 65536"/>
              <a:gd name="T9" fmla="*/ 0 60000 65536"/>
              <a:gd name="T10" fmla="*/ 0 60000 65536"/>
              <a:gd name="T11" fmla="*/ 0 60000 65536"/>
              <a:gd name="T12" fmla="*/ 0 w 768"/>
              <a:gd name="T13" fmla="*/ 0 h 281"/>
              <a:gd name="T14" fmla="*/ 768 w 768"/>
              <a:gd name="T15" fmla="*/ 281 h 2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8" h="281">
                <a:moveTo>
                  <a:pt x="768" y="138"/>
                </a:moveTo>
                <a:cubicBezTo>
                  <a:pt x="692" y="118"/>
                  <a:pt x="355" y="0"/>
                  <a:pt x="313" y="19"/>
                </a:cubicBezTo>
                <a:cubicBezTo>
                  <a:pt x="271" y="38"/>
                  <a:pt x="565" y="225"/>
                  <a:pt x="513" y="253"/>
                </a:cubicBezTo>
                <a:cubicBezTo>
                  <a:pt x="461" y="281"/>
                  <a:pt x="107" y="200"/>
                  <a:pt x="0" y="186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2280" name="Text Box 7">
            <a:extLst>
              <a:ext uri="{FF2B5EF4-FFF2-40B4-BE49-F238E27FC236}">
                <a16:creationId xmlns:a16="http://schemas.microsoft.com/office/drawing/2014/main" id="{C300941E-E068-A24F-82BF-B46FB0AF3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38" y="5189538"/>
            <a:ext cx="17367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5F5F5F"/>
                </a:solidFill>
                <a:latin typeface="Calibri" panose="020F0502020204030204" pitchFamily="34" charset="0"/>
              </a:rPr>
              <a:t>backup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5F5F5F"/>
                </a:solidFill>
                <a:latin typeface="Calibri" panose="020F0502020204030204" pitchFamily="34" charset="0"/>
              </a:rPr>
              <a:t>everything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5F5F5F"/>
                </a:solidFill>
                <a:latin typeface="Calibri" panose="020F0502020204030204" pitchFamily="34" charset="0"/>
              </a:rPr>
              <a:t>here</a:t>
            </a:r>
          </a:p>
        </p:txBody>
      </p:sp>
      <p:sp>
        <p:nvSpPr>
          <p:cNvPr id="182281" name="Freeform 8">
            <a:extLst>
              <a:ext uri="{FF2B5EF4-FFF2-40B4-BE49-F238E27FC236}">
                <a16:creationId xmlns:a16="http://schemas.microsoft.com/office/drawing/2014/main" id="{16FFA6F0-4E7B-DD4A-9D05-4897A00ED2B6}"/>
              </a:ext>
            </a:extLst>
          </p:cNvPr>
          <p:cNvSpPr>
            <a:spLocks/>
          </p:cNvSpPr>
          <p:nvPr/>
        </p:nvSpPr>
        <p:spPr bwMode="auto">
          <a:xfrm flipH="1">
            <a:off x="2590800" y="5562600"/>
            <a:ext cx="1143000" cy="446088"/>
          </a:xfrm>
          <a:custGeom>
            <a:avLst/>
            <a:gdLst>
              <a:gd name="T0" fmla="*/ 2147483646 w 768"/>
              <a:gd name="T1" fmla="*/ 2147483646 h 281"/>
              <a:gd name="T2" fmla="*/ 2147483646 w 768"/>
              <a:gd name="T3" fmla="*/ 2147483646 h 281"/>
              <a:gd name="T4" fmla="*/ 2147483646 w 768"/>
              <a:gd name="T5" fmla="*/ 2147483646 h 281"/>
              <a:gd name="T6" fmla="*/ 0 w 768"/>
              <a:gd name="T7" fmla="*/ 2147483646 h 281"/>
              <a:gd name="T8" fmla="*/ 0 60000 65536"/>
              <a:gd name="T9" fmla="*/ 0 60000 65536"/>
              <a:gd name="T10" fmla="*/ 0 60000 65536"/>
              <a:gd name="T11" fmla="*/ 0 60000 65536"/>
              <a:gd name="T12" fmla="*/ 0 w 768"/>
              <a:gd name="T13" fmla="*/ 0 h 281"/>
              <a:gd name="T14" fmla="*/ 768 w 768"/>
              <a:gd name="T15" fmla="*/ 281 h 2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8" h="281">
                <a:moveTo>
                  <a:pt x="768" y="138"/>
                </a:moveTo>
                <a:cubicBezTo>
                  <a:pt x="692" y="118"/>
                  <a:pt x="355" y="0"/>
                  <a:pt x="313" y="19"/>
                </a:cubicBezTo>
                <a:cubicBezTo>
                  <a:pt x="271" y="38"/>
                  <a:pt x="565" y="225"/>
                  <a:pt x="513" y="253"/>
                </a:cubicBezTo>
                <a:cubicBezTo>
                  <a:pt x="461" y="281"/>
                  <a:pt x="107" y="200"/>
                  <a:pt x="0" y="186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2282" name="Text Box 9">
            <a:extLst>
              <a:ext uri="{FF2B5EF4-FFF2-40B4-BE49-F238E27FC236}">
                <a16:creationId xmlns:a16="http://schemas.microsoft.com/office/drawing/2014/main" id="{55B47153-5D40-6142-959F-8E6067515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3200"/>
            <a:ext cx="33877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Calibri" panose="020F0502020204030204" pitchFamily="34" charset="0"/>
              </a:rPr>
              <a:t>With good locality of reference, memory appears as fast as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  <a:latin typeface="Calibri" panose="020F0502020204030204" pitchFamily="34" charset="0"/>
              </a:rPr>
              <a:t>and as large as  </a:t>
            </a:r>
          </a:p>
        </p:txBody>
      </p:sp>
      <p:sp>
        <p:nvSpPr>
          <p:cNvPr id="182283" name="Line 10">
            <a:extLst>
              <a:ext uri="{FF2B5EF4-FFF2-40B4-BE49-F238E27FC236}">
                <a16:creationId xmlns:a16="http://schemas.microsoft.com/office/drawing/2014/main" id="{3D7D1CDF-78E5-0144-9FAC-80D9443D7B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00400" y="1966913"/>
            <a:ext cx="2667000" cy="19192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2284" name="Line 11">
            <a:extLst>
              <a:ext uri="{FF2B5EF4-FFF2-40B4-BE49-F238E27FC236}">
                <a16:creationId xmlns:a16="http://schemas.microsoft.com/office/drawing/2014/main" id="{519161C0-7EE7-1749-A0BD-CDCDA2A42F8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4343400"/>
            <a:ext cx="1522413" cy="9255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2285" name="Line 12">
            <a:extLst>
              <a:ext uri="{FF2B5EF4-FFF2-40B4-BE49-F238E27FC236}">
                <a16:creationId xmlns:a16="http://schemas.microsoft.com/office/drawing/2014/main" id="{EAB16870-D2B1-0042-92D3-0AFB504EEAA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84913" y="2286000"/>
            <a:ext cx="0" cy="297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lg" len="sm"/>
            <a:tailEnd type="triangle" w="lg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" name="Group 13">
            <a:extLst>
              <a:ext uri="{FF2B5EF4-FFF2-40B4-BE49-F238E27FC236}">
                <a16:creationId xmlns:a16="http://schemas.microsoft.com/office/drawing/2014/main" id="{F0A77E01-D444-0242-A3C1-7A013E50826C}"/>
              </a:ext>
            </a:extLst>
          </p:cNvPr>
          <p:cNvGrpSpPr>
            <a:grpSpLocks/>
          </p:cNvGrpSpPr>
          <p:nvPr/>
        </p:nvGrpSpPr>
        <p:grpSpPr bwMode="auto">
          <a:xfrm>
            <a:off x="4648200" y="2286000"/>
            <a:ext cx="3276600" cy="2971800"/>
            <a:chOff x="2928" y="1440"/>
            <a:chExt cx="2064" cy="1872"/>
          </a:xfrm>
        </p:grpSpPr>
        <p:sp>
          <p:nvSpPr>
            <p:cNvPr id="182290" name="Rectangle 14">
              <a:extLst>
                <a:ext uri="{FF2B5EF4-FFF2-40B4-BE49-F238E27FC236}">
                  <a16:creationId xmlns:a16="http://schemas.microsoft.com/office/drawing/2014/main" id="{4362B380-7D1F-D04A-B68B-81966A768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480"/>
              <a:ext cx="2064" cy="6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2291" name="Rectangle 15">
              <a:extLst>
                <a:ext uri="{FF2B5EF4-FFF2-40B4-BE49-F238E27FC236}">
                  <a16:creationId xmlns:a16="http://schemas.microsoft.com/office/drawing/2014/main" id="{8CDEA531-CA4E-2D4E-93BB-41F5786DD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1648"/>
              <a:ext cx="1152" cy="6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2292" name="Line 16">
              <a:extLst>
                <a:ext uri="{FF2B5EF4-FFF2-40B4-BE49-F238E27FC236}">
                  <a16:creationId xmlns:a16="http://schemas.microsoft.com/office/drawing/2014/main" id="{AC064489-9492-2D4E-AF0E-3715EF7FFF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0" y="1440"/>
              <a:ext cx="0" cy="2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lg" len="sm"/>
              <a:tailEnd type="triangle" w="lg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293" name="Line 17">
              <a:extLst>
                <a:ext uri="{FF2B5EF4-FFF2-40B4-BE49-F238E27FC236}">
                  <a16:creationId xmlns:a16="http://schemas.microsoft.com/office/drawing/2014/main" id="{34D84D26-F223-6245-A80C-6B6AF8DE53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0" y="2272"/>
              <a:ext cx="0" cy="2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lg" len="sm"/>
              <a:tailEnd type="triangle" w="lg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294" name="Line 18">
              <a:extLst>
                <a:ext uri="{FF2B5EF4-FFF2-40B4-BE49-F238E27FC236}">
                  <a16:creationId xmlns:a16="http://schemas.microsoft.com/office/drawing/2014/main" id="{54A40BEF-4AAF-0E42-B3E8-EB1CED5967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0" y="3104"/>
              <a:ext cx="0" cy="2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lg" len="sm"/>
              <a:tailEnd type="triangle" w="lg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2287" name="Group 19">
            <a:extLst>
              <a:ext uri="{FF2B5EF4-FFF2-40B4-BE49-F238E27FC236}">
                <a16:creationId xmlns:a16="http://schemas.microsoft.com/office/drawing/2014/main" id="{D2C82C19-8549-D74F-B648-74F1E504AF53}"/>
              </a:ext>
            </a:extLst>
          </p:cNvPr>
          <p:cNvGrpSpPr>
            <a:grpSpLocks/>
          </p:cNvGrpSpPr>
          <p:nvPr/>
        </p:nvGrpSpPr>
        <p:grpSpPr bwMode="auto">
          <a:xfrm rot="-5400000">
            <a:off x="6477000" y="3124200"/>
            <a:ext cx="3810000" cy="1066800"/>
            <a:chOff x="2976" y="336"/>
            <a:chExt cx="2400" cy="816"/>
          </a:xfrm>
        </p:grpSpPr>
        <p:sp>
          <p:nvSpPr>
            <p:cNvPr id="182288" name="AutoShape 20">
              <a:extLst>
                <a:ext uri="{FF2B5EF4-FFF2-40B4-BE49-F238E27FC236}">
                  <a16:creationId xmlns:a16="http://schemas.microsoft.com/office/drawing/2014/main" id="{9FB00AB1-9173-4348-9852-2737E5FA2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36"/>
              <a:ext cx="2304" cy="480"/>
            </a:xfrm>
            <a:prstGeom prst="rightArrow">
              <a:avLst>
                <a:gd name="adj1" fmla="val 59583"/>
                <a:gd name="adj2" fmla="val 514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FFFFFF"/>
                  </a:solidFill>
                  <a:latin typeface="Calibri" panose="020F0502020204030204" pitchFamily="34" charset="0"/>
                </a:rPr>
                <a:t>faster per byte</a:t>
              </a:r>
            </a:p>
          </p:txBody>
        </p:sp>
        <p:sp>
          <p:nvSpPr>
            <p:cNvPr id="182289" name="AutoShape 21">
              <a:extLst>
                <a:ext uri="{FF2B5EF4-FFF2-40B4-BE49-F238E27FC236}">
                  <a16:creationId xmlns:a16="http://schemas.microsoft.com/office/drawing/2014/main" id="{CC791706-DD9B-834E-817C-255FDC482F8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72" y="672"/>
              <a:ext cx="2304" cy="480"/>
            </a:xfrm>
            <a:prstGeom prst="rightArrow">
              <a:avLst>
                <a:gd name="adj1" fmla="val 59583"/>
                <a:gd name="adj2" fmla="val 564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FFFFFF"/>
                  </a:solidFill>
                  <a:latin typeface="Calibri" panose="020F0502020204030204" pitchFamily="34" charset="0"/>
                </a:rPr>
                <a:t>cheaper per byte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2D67A6C3-CB1C-2246-8126-DBC05DD5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Hierarchy</a:t>
            </a:r>
          </a:p>
        </p:txBody>
      </p:sp>
      <p:sp>
        <p:nvSpPr>
          <p:cNvPr id="183298" name="Content Placeholder 2">
            <a:extLst>
              <a:ext uri="{FF2B5EF4-FFF2-40B4-BE49-F238E27FC236}">
                <a16:creationId xmlns:a16="http://schemas.microsoft.com/office/drawing/2014/main" id="{6C59C05E-4AD1-104F-BFA0-07DA49331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Fundamental tradeoff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Fast memory: small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Large memory: slow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Memory hierarchy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Latency, cost, size, 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bandwidth</a:t>
            </a: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3791A608-1745-FD42-BDC2-9AF8D3F332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40C06FE-145C-D94E-9A63-5E12266B90E3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3300" name="Rectangle 5">
            <a:extLst>
              <a:ext uri="{FF2B5EF4-FFF2-40B4-BE49-F238E27FC236}">
                <a16:creationId xmlns:a16="http://schemas.microsoft.com/office/drawing/2014/main" id="{EE48FE94-A2ED-C24C-84E6-A4B8B1540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" y="3398838"/>
            <a:ext cx="887413" cy="12747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3301" name="Rectangle 6">
            <a:extLst>
              <a:ext uri="{FF2B5EF4-FFF2-40B4-BE49-F238E27FC236}">
                <a16:creationId xmlns:a16="http://schemas.microsoft.com/office/drawing/2014/main" id="{677BF6C7-32C2-C446-9033-953CDDD57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013" y="2035175"/>
            <a:ext cx="2489200" cy="415607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3302" name="TextBox 7">
            <a:extLst>
              <a:ext uri="{FF2B5EF4-FFF2-40B4-BE49-F238E27FC236}">
                <a16:creationId xmlns:a16="http://schemas.microsoft.com/office/drawing/2014/main" id="{90040104-2E74-1E46-9DA0-E15310F5A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" y="3833813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CPU</a:t>
            </a:r>
          </a:p>
        </p:txBody>
      </p:sp>
      <p:sp>
        <p:nvSpPr>
          <p:cNvPr id="183303" name="TextBox 8">
            <a:extLst>
              <a:ext uri="{FF2B5EF4-FFF2-40B4-BE49-F238E27FC236}">
                <a16:creationId xmlns:a16="http://schemas.microsoft.com/office/drawing/2014/main" id="{D6DB3A97-6EFA-394E-A4A2-F6B7ACFCE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5" y="3559175"/>
            <a:ext cx="10175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Main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(DRAM)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3304" name="TextBox 9">
            <a:extLst>
              <a:ext uri="{FF2B5EF4-FFF2-40B4-BE49-F238E27FC236}">
                <a16:creationId xmlns:a16="http://schemas.microsoft.com/office/drawing/2014/main" id="{38FBD276-7304-364D-A8F9-287CB0F31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963" y="4202113"/>
            <a:ext cx="492125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RF</a:t>
            </a:r>
          </a:p>
        </p:txBody>
      </p:sp>
      <p:sp>
        <p:nvSpPr>
          <p:cNvPr id="183305" name="Rectangle 10">
            <a:extLst>
              <a:ext uri="{FF2B5EF4-FFF2-40B4-BE49-F238E27FC236}">
                <a16:creationId xmlns:a16="http://schemas.microsoft.com/office/drawing/2014/main" id="{ECBD2578-C6E4-6747-9637-04E84C387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0338" y="3398838"/>
            <a:ext cx="885825" cy="12747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3306" name="TextBox 11">
            <a:extLst>
              <a:ext uri="{FF2B5EF4-FFF2-40B4-BE49-F238E27FC236}">
                <a16:creationId xmlns:a16="http://schemas.microsoft.com/office/drawing/2014/main" id="{74D8BAF8-3508-4E40-A6ED-182805FFE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0338" y="3833813"/>
            <a:ext cx="885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Cache</a:t>
            </a:r>
          </a:p>
        </p:txBody>
      </p:sp>
      <p:cxnSp>
        <p:nvCxnSpPr>
          <p:cNvPr id="183307" name="Straight Arrow Connector 12">
            <a:extLst>
              <a:ext uri="{FF2B5EF4-FFF2-40B4-BE49-F238E27FC236}">
                <a16:creationId xmlns:a16="http://schemas.microsoft.com/office/drawing/2014/main" id="{25852986-EA54-3D48-89BE-D440D0984A90}"/>
              </a:ext>
            </a:extLst>
          </p:cNvPr>
          <p:cNvCxnSpPr>
            <a:cxnSpLocks noChangeShapeType="1"/>
            <a:endCxn id="183305" idx="3"/>
          </p:cNvCxnSpPr>
          <p:nvPr/>
        </p:nvCxnSpPr>
        <p:spPr bwMode="auto">
          <a:xfrm rot="10800000">
            <a:off x="2316163" y="4037013"/>
            <a:ext cx="1847850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3308" name="Rectangle 13">
            <a:extLst>
              <a:ext uri="{FF2B5EF4-FFF2-40B4-BE49-F238E27FC236}">
                <a16:creationId xmlns:a16="http://schemas.microsoft.com/office/drawing/2014/main" id="{3B85295B-DEEA-DF42-A665-0E7C54560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625" y="996950"/>
            <a:ext cx="2160588" cy="51943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3309" name="TextBox 14">
            <a:extLst>
              <a:ext uri="{FF2B5EF4-FFF2-40B4-BE49-F238E27FC236}">
                <a16:creationId xmlns:a16="http://schemas.microsoft.com/office/drawing/2014/main" id="{47BB8AD8-88C6-A64C-950B-E94D28908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3235325"/>
            <a:ext cx="11969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Hard Disk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83310" name="Straight Arrow Connector 15">
            <a:extLst>
              <a:ext uri="{FF2B5EF4-FFF2-40B4-BE49-F238E27FC236}">
                <a16:creationId xmlns:a16="http://schemas.microsoft.com/office/drawing/2014/main" id="{BD080151-E264-F844-ACF6-671184E1F234}"/>
              </a:ext>
            </a:extLst>
          </p:cNvPr>
          <p:cNvCxnSpPr>
            <a:cxnSpLocks noChangeShapeType="1"/>
            <a:stCxn id="183306" idx="1"/>
          </p:cNvCxnSpPr>
          <p:nvPr/>
        </p:nvCxnSpPr>
        <p:spPr bwMode="auto">
          <a:xfrm rot="10800000" flipV="1">
            <a:off x="1277938" y="4017963"/>
            <a:ext cx="152400" cy="79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2AE502ED-1604-874F-A1C4-F51695C65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Locality</a:t>
            </a:r>
          </a:p>
        </p:txBody>
      </p:sp>
      <p:sp>
        <p:nvSpPr>
          <p:cNvPr id="66562" name="Content Placeholder 2">
            <a:extLst>
              <a:ext uri="{FF2B5EF4-FFF2-40B4-BE49-F238E27FC236}">
                <a16:creationId xmlns:a16="http://schemas.microsoft.com/office/drawing/2014/main" id="{DA4FB427-60D5-F64E-BBF0-1282E9013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One’s recent past is a very good predictor of his/her near future.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Temporal Locality</a:t>
            </a:r>
            <a:r>
              <a:rPr lang="en-US" altLang="en-US">
                <a:ea typeface="ＭＳ Ｐゴシック" panose="020B0600070205080204" pitchFamily="34" charset="-128"/>
              </a:rPr>
              <a:t>:  If you just did something, it is very likely that you will do the same thing again soon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since you are here today, there is a good chance you will be here again and again regularly	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Spatial Locality</a:t>
            </a:r>
            <a:r>
              <a:rPr lang="en-US" altLang="en-US">
                <a:ea typeface="ＭＳ Ｐゴシック" panose="020B0600070205080204" pitchFamily="34" charset="-128"/>
              </a:rPr>
              <a:t>:  If you did something, it is very likely you will do something similar/related (in space)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every time I find you in this room, you are probably sitting close to the same people</a:t>
            </a:r>
          </a:p>
        </p:txBody>
      </p:sp>
      <p:sp>
        <p:nvSpPr>
          <p:cNvPr id="184323" name="Slide Number Placeholder 3">
            <a:extLst>
              <a:ext uri="{FF2B5EF4-FFF2-40B4-BE49-F238E27FC236}">
                <a16:creationId xmlns:a16="http://schemas.microsoft.com/office/drawing/2014/main" id="{BF511E98-9752-D74D-BBB8-B20643B29E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6DB247E-9B1B-884C-94C7-AC8859134E8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F2BB76CE-7811-EF44-A839-0834E4F7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Locality</a:t>
            </a:r>
          </a:p>
        </p:txBody>
      </p:sp>
      <p:sp>
        <p:nvSpPr>
          <p:cNvPr id="67586" name="Content Placeholder 2">
            <a:extLst>
              <a:ext uri="{FF2B5EF4-FFF2-40B4-BE49-F238E27FC236}">
                <a16:creationId xmlns:a16="http://schemas.microsoft.com/office/drawing/2014/main" id="{2C4FF65C-D6D4-4B48-9A73-4CD7C1830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“typical” program has a lot of locality in memory references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 typical programs are composed of “loops”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Temporal</a:t>
            </a:r>
            <a:r>
              <a:rPr lang="en-US" altLang="en-US">
                <a:ea typeface="ＭＳ Ｐゴシック" panose="020B0600070205080204" pitchFamily="34" charset="-128"/>
              </a:rPr>
              <a:t>: A program tends to reference the same memory location many times and all within a small window of time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Spatial</a:t>
            </a:r>
            <a:r>
              <a:rPr lang="en-US" altLang="en-US">
                <a:ea typeface="ＭＳ Ｐゴシック" panose="020B0600070205080204" pitchFamily="34" charset="-128"/>
              </a:rPr>
              <a:t>: A program tends to reference a cluster of memory locations at a time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most notable examples: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1. instruction memory references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2. array/data structure references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5347" name="Slide Number Placeholder 3">
            <a:extLst>
              <a:ext uri="{FF2B5EF4-FFF2-40B4-BE49-F238E27FC236}">
                <a16:creationId xmlns:a16="http://schemas.microsoft.com/office/drawing/2014/main" id="{E1416EBE-22A6-D84C-A393-B94AAD9BD6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4A89E11-3C06-114A-A1BF-4A55E077B64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790F454A-D2D0-C144-B7AD-2CC1A8B5A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Caching Basics: Exploit Temporal Locality</a:t>
            </a:r>
          </a:p>
        </p:txBody>
      </p:sp>
      <p:sp>
        <p:nvSpPr>
          <p:cNvPr id="68610" name="Content Placeholder 2">
            <a:extLst>
              <a:ext uri="{FF2B5EF4-FFF2-40B4-BE49-F238E27FC236}">
                <a16:creationId xmlns:a16="http://schemas.microsoft.com/office/drawing/2014/main" id="{91AA52F5-2576-6D42-8100-F531E266D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Store recently accessed data in automatically managed fast memory (called cache)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Anticipation: the data will be accessed again soon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Temporal locality </a:t>
            </a:r>
            <a:r>
              <a:rPr lang="en-US" altLang="en-US" dirty="0">
                <a:ea typeface="ＭＳ Ｐゴシック" panose="020B0600070205080204" pitchFamily="34" charset="-128"/>
              </a:rPr>
              <a:t>principle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Recently accessed data will be again accessed in the near future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This is what Maurice Wilkes had in mind: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Wilkes,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Slave Memories and Dynamic Storage Allocation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Trans. On Electronic Computers, 1965.</a:t>
            </a:r>
          </a:p>
          <a:p>
            <a:pPr lvl="2"/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The use is discussed of a fast core memory of, say 32000 words as a slave to a slower core memory of, say, one million words in such a way that in practical cases the effective access time is nearer that of the fast memory than that of the slow memory.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4E4D1F4E-C679-6040-9C83-511537EFC2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5CD07C1-3672-914F-A7DF-4E698FDDB3B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>
            <a:extLst>
              <a:ext uri="{FF2B5EF4-FFF2-40B4-BE49-F238E27FC236}">
                <a16:creationId xmlns:a16="http://schemas.microsoft.com/office/drawing/2014/main" id="{B2CF9D6E-9F16-8244-99DE-3BCA06BFE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A Computer?</a:t>
            </a:r>
          </a:p>
        </p:txBody>
      </p:sp>
      <p:sp>
        <p:nvSpPr>
          <p:cNvPr id="128002" name="Content Placeholder 2">
            <a:extLst>
              <a:ext uri="{FF2B5EF4-FFF2-40B4-BE49-F238E27FC236}">
                <a16:creationId xmlns:a16="http://schemas.microsoft.com/office/drawing/2014/main" id="{FFC6AD80-148A-724C-BCE1-E3C59769F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cover all three components</a:t>
            </a:r>
          </a:p>
        </p:txBody>
      </p:sp>
      <p:sp>
        <p:nvSpPr>
          <p:cNvPr id="128003" name="Slide Number Placeholder 3">
            <a:extLst>
              <a:ext uri="{FF2B5EF4-FFF2-40B4-BE49-F238E27FC236}">
                <a16:creationId xmlns:a16="http://schemas.microsoft.com/office/drawing/2014/main" id="{313D2147-A7FE-3349-8929-6DA8EDDE2E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A039912-D12E-E74D-A818-845C0C090EE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28004" name="Rectangle 3">
            <a:extLst>
              <a:ext uri="{FF2B5EF4-FFF2-40B4-BE49-F238E27FC236}">
                <a16:creationId xmlns:a16="http://schemas.microsoft.com/office/drawing/2014/main" id="{C7E220BA-AD7D-A64C-B2B2-65D2965B2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200" y="1828800"/>
            <a:ext cx="2743200" cy="3276600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latin typeface="Calibri" panose="020F0502020204030204" pitchFamily="34" charset="0"/>
              </a:rPr>
              <a:t>Memory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chemeClr val="bg2"/>
                </a:solidFill>
                <a:latin typeface="Calibri" panose="020F0502020204030204" pitchFamily="34" charset="0"/>
              </a:rPr>
              <a:t>(program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chemeClr val="bg2"/>
                </a:solidFill>
                <a:latin typeface="Calibri" panose="020F0502020204030204" pitchFamily="34" charset="0"/>
              </a:rPr>
              <a:t>and data)</a:t>
            </a:r>
          </a:p>
        </p:txBody>
      </p:sp>
      <p:sp>
        <p:nvSpPr>
          <p:cNvPr id="128005" name="AutoShape 4">
            <a:extLst>
              <a:ext uri="{FF2B5EF4-FFF2-40B4-BE49-F238E27FC236}">
                <a16:creationId xmlns:a16="http://schemas.microsoft.com/office/drawing/2014/main" id="{BEDA5B53-ED89-E046-A2AE-4F4693627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943100"/>
            <a:ext cx="2743200" cy="3048000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CC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latin typeface="Calibri" panose="020F0502020204030204" pitchFamily="34" charset="0"/>
              </a:rPr>
              <a:t>I/O</a:t>
            </a:r>
          </a:p>
        </p:txBody>
      </p:sp>
      <p:sp>
        <p:nvSpPr>
          <p:cNvPr id="128006" name="Rectangle 5">
            <a:extLst>
              <a:ext uri="{FF2B5EF4-FFF2-40B4-BE49-F238E27FC236}">
                <a16:creationId xmlns:a16="http://schemas.microsoft.com/office/drawing/2014/main" id="{539B51D3-9CB4-5347-98D1-EBDD29F6E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2743200" cy="3276600"/>
          </a:xfrm>
          <a:prstGeom prst="rect">
            <a:avLst/>
          </a:prstGeom>
          <a:solidFill>
            <a:srgbClr val="FFCC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latin typeface="Calibri" panose="020F0502020204030204" pitchFamily="34" charset="0"/>
              </a:rPr>
              <a:t>Processing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8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8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8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80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800">
              <a:latin typeface="Calibri" panose="020F0502020204030204" pitchFamily="34" charset="0"/>
            </a:endParaRPr>
          </a:p>
        </p:txBody>
      </p:sp>
      <p:sp>
        <p:nvSpPr>
          <p:cNvPr id="128007" name="AutoShape 6">
            <a:extLst>
              <a:ext uri="{FF2B5EF4-FFF2-40B4-BE49-F238E27FC236}">
                <a16:creationId xmlns:a16="http://schemas.microsoft.com/office/drawing/2014/main" id="{A837C7FA-74A6-DE40-A97C-AD18D1C6B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163" y="3124200"/>
            <a:ext cx="939800" cy="685800"/>
          </a:xfrm>
          <a:prstGeom prst="leftRightArrow">
            <a:avLst>
              <a:gd name="adj1" fmla="val 50926"/>
              <a:gd name="adj2" fmla="val 29311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800">
              <a:latin typeface="Calibri" panose="020F0502020204030204" pitchFamily="34" charset="0"/>
            </a:endParaRPr>
          </a:p>
        </p:txBody>
      </p:sp>
      <p:sp>
        <p:nvSpPr>
          <p:cNvPr id="128008" name="Rectangle 10">
            <a:extLst>
              <a:ext uri="{FF2B5EF4-FFF2-40B4-BE49-F238E27FC236}">
                <a16:creationId xmlns:a16="http://schemas.microsoft.com/office/drawing/2014/main" id="{67545880-A8B8-C244-A6F0-08EBC4EBF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8194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latin typeface="Calibri" panose="020F0502020204030204" pitchFamily="34" charset="0"/>
              </a:rPr>
              <a:t>control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latin typeface="Calibri" panose="020F0502020204030204" pitchFamily="34" charset="0"/>
              </a:rPr>
              <a:t>(sequencing)</a:t>
            </a:r>
          </a:p>
        </p:txBody>
      </p:sp>
      <p:sp>
        <p:nvSpPr>
          <p:cNvPr id="128009" name="Rectangle 11">
            <a:extLst>
              <a:ext uri="{FF2B5EF4-FFF2-40B4-BE49-F238E27FC236}">
                <a16:creationId xmlns:a16="http://schemas.microsoft.com/office/drawing/2014/main" id="{CC16E366-A743-DC41-9241-1BB650951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8862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latin typeface="Calibri" panose="020F0502020204030204" pitchFamily="34" charset="0"/>
              </a:rPr>
              <a:t>datapath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AEC7B1C7-FDE9-694E-8B67-1CD7D9E3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Caching Basics: Exploit Spatial Locality</a:t>
            </a:r>
          </a:p>
        </p:txBody>
      </p:sp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2AA13A66-45CE-9C4C-A77A-D16187C19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Store addresses adjacent to the recently accessed one in automatically managed fast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Logically divide memory into equal size blocks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Fetch to cache the accessed block in its entirety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Anticipation: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nearby data will be accessed soon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Spatial locality </a:t>
            </a:r>
            <a:r>
              <a:rPr lang="en-US" altLang="en-US" dirty="0">
                <a:ea typeface="ＭＳ Ｐゴシック" panose="020B0600070205080204" pitchFamily="34" charset="-128"/>
              </a:rPr>
              <a:t>principle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Nearby data in memory will be accessed in the near future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E.g., sequential instruction access, array traversal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This is what IBM 360/85 implemented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16 Kbyte cache with 64 byte blocks</a:t>
            </a:r>
          </a:p>
          <a:p>
            <a:pPr lvl="2"/>
            <a:r>
              <a:rPr lang="en-US" altLang="en-US" dirty="0" err="1">
                <a:ea typeface="ＭＳ Ｐゴシック" panose="020B0600070205080204" pitchFamily="34" charset="-128"/>
              </a:rPr>
              <a:t>Liptay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Structural aspects of the System/360 Model 85 II: the cache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IBM Systems Journal, 1968.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24925195-E4CC-5C45-A5EE-E7FA397A85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27D4994-3615-D748-B2AC-3A9E1BD96EF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AFE959D4-B11B-074B-AD0C-DF7D502A8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Bookshelf Analogy</a:t>
            </a:r>
          </a:p>
        </p:txBody>
      </p:sp>
      <p:sp>
        <p:nvSpPr>
          <p:cNvPr id="188418" name="Content Placeholder 2">
            <a:extLst>
              <a:ext uri="{FF2B5EF4-FFF2-40B4-BE49-F238E27FC236}">
                <a16:creationId xmlns:a16="http://schemas.microsoft.com/office/drawing/2014/main" id="{F29472A4-A12A-8144-8D30-0B80C70BA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Book in your hand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Desk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Bookshelf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Boxes at home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Boxes in storage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Recently-used books tend to stay on desk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Comp Arch books, books for classes you are currently taking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Until the desk gets full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Adjacent books in the shelf needed around the same time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If I have organized/categorized my books well in the shelf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781435DF-AF46-2C40-8C8A-A3C9EA9017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193C7F8-7CEF-464D-A351-160570510C6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86A63B3F-D2D9-8049-93C6-E8015E3B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Caching in a Pipelined Design</a:t>
            </a:r>
          </a:p>
        </p:txBody>
      </p:sp>
      <p:sp>
        <p:nvSpPr>
          <p:cNvPr id="68610" name="Content Placeholder 2">
            <a:extLst>
              <a:ext uri="{FF2B5EF4-FFF2-40B4-BE49-F238E27FC236}">
                <a16:creationId xmlns:a16="http://schemas.microsoft.com/office/drawing/2014/main" id="{B9D04396-C343-0D4A-8201-77233953F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The cache needs to be tightly integrated into the pipeline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Ideally, access in 1-cycle so that load-dependent operations do not stall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High frequency pipeline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Cannot make the cache large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But, we want a large cache AND a pipelined design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Idea: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Cache hierarchy</a:t>
            </a:r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89443" name="Slide Number Placeholder 3">
            <a:extLst>
              <a:ext uri="{FF2B5EF4-FFF2-40B4-BE49-F238E27FC236}">
                <a16:creationId xmlns:a16="http://schemas.microsoft.com/office/drawing/2014/main" id="{6AF6CFF0-F589-F644-B4B3-0E8A4CA6F0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651038A-E3D6-4C44-83F9-917D9A92C1C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9444" name="Rectangle 4">
            <a:extLst>
              <a:ext uri="{FF2B5EF4-FFF2-40B4-BE49-F238E27FC236}">
                <a16:creationId xmlns:a16="http://schemas.microsoft.com/office/drawing/2014/main" id="{42F09EFA-FA63-A54F-BB4D-626D077F2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7463" y="4297363"/>
            <a:ext cx="885825" cy="127317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9445" name="Rectangle 5">
            <a:extLst>
              <a:ext uri="{FF2B5EF4-FFF2-40B4-BE49-F238E27FC236}">
                <a16:creationId xmlns:a16="http://schemas.microsoft.com/office/drawing/2014/main" id="{3DFBE31B-EB5E-784F-BA65-612477B68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925" y="3168650"/>
            <a:ext cx="2749550" cy="31496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9446" name="TextBox 6">
            <a:extLst>
              <a:ext uri="{FF2B5EF4-FFF2-40B4-BE49-F238E27FC236}">
                <a16:creationId xmlns:a16="http://schemas.microsoft.com/office/drawing/2014/main" id="{D79A2F4B-E38C-6C43-AC6F-75D81ABD9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9063" y="47307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CPU</a:t>
            </a:r>
          </a:p>
        </p:txBody>
      </p:sp>
      <p:sp>
        <p:nvSpPr>
          <p:cNvPr id="189447" name="TextBox 7">
            <a:extLst>
              <a:ext uri="{FF2B5EF4-FFF2-40B4-BE49-F238E27FC236}">
                <a16:creationId xmlns:a16="http://schemas.microsoft.com/office/drawing/2014/main" id="{BF1CBB20-E391-3A45-93BB-825620843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2900" y="4297363"/>
            <a:ext cx="10175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Main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(DRAM)</a:t>
            </a:r>
          </a:p>
        </p:txBody>
      </p:sp>
      <p:sp>
        <p:nvSpPr>
          <p:cNvPr id="189448" name="TextBox 8">
            <a:extLst>
              <a:ext uri="{FF2B5EF4-FFF2-40B4-BE49-F238E27FC236}">
                <a16:creationId xmlns:a16="http://schemas.microsoft.com/office/drawing/2014/main" id="{B49DA571-7A80-5F4A-B422-015C53BEBD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4313" y="5100638"/>
            <a:ext cx="492125" cy="36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RF</a:t>
            </a:r>
          </a:p>
        </p:txBody>
      </p:sp>
      <p:sp>
        <p:nvSpPr>
          <p:cNvPr id="189449" name="Rectangle 9">
            <a:extLst>
              <a:ext uri="{FF2B5EF4-FFF2-40B4-BE49-F238E27FC236}">
                <a16:creationId xmlns:a16="http://schemas.microsoft.com/office/drawing/2014/main" id="{83F446D2-4046-2241-A9AC-A97DC8837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5688" y="4297363"/>
            <a:ext cx="887412" cy="127317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9450" name="TextBox 10">
            <a:extLst>
              <a:ext uri="{FF2B5EF4-FFF2-40B4-BE49-F238E27FC236}">
                <a16:creationId xmlns:a16="http://schemas.microsoft.com/office/drawing/2014/main" id="{FFC53695-25AD-E74E-BE80-09558D50C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688" y="4730750"/>
            <a:ext cx="887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Level1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Cache</a:t>
            </a:r>
          </a:p>
        </p:txBody>
      </p:sp>
      <p:cxnSp>
        <p:nvCxnSpPr>
          <p:cNvPr id="189451" name="Straight Arrow Connector 11">
            <a:extLst>
              <a:ext uri="{FF2B5EF4-FFF2-40B4-BE49-F238E27FC236}">
                <a16:creationId xmlns:a16="http://schemas.microsoft.com/office/drawing/2014/main" id="{1BA99E39-6C13-9A4A-ADE1-A7062C6DD57C}"/>
              </a:ext>
            </a:extLst>
          </p:cNvPr>
          <p:cNvCxnSpPr>
            <a:cxnSpLocks noChangeShapeType="1"/>
            <a:endCxn id="189449" idx="3"/>
          </p:cNvCxnSpPr>
          <p:nvPr/>
        </p:nvCxnSpPr>
        <p:spPr bwMode="auto">
          <a:xfrm rot="10800000">
            <a:off x="3213100" y="4933950"/>
            <a:ext cx="266382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E635B08-7F21-094F-8BE6-44033F752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0475" y="3811588"/>
            <a:ext cx="1306513" cy="2062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B3C423-0348-FB48-B09C-0D00087F6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0475" y="4568825"/>
            <a:ext cx="1306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Level 2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Cache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>
            <a:extLst>
              <a:ext uri="{FF2B5EF4-FFF2-40B4-BE49-F238E27FC236}">
                <a16:creationId xmlns:a16="http://schemas.microsoft.com/office/drawing/2014/main" id="{B2641963-2155-DB4D-A390-7E7AED4D4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 Note on Manual vs. Automatic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D4242-55E4-5943-991F-86D4070EDA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392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Manual:</a:t>
            </a:r>
            <a:r>
              <a:rPr lang="en-US" altLang="en-US">
                <a:ea typeface="ＭＳ Ｐゴシック" panose="020B0600070205080204" pitchFamily="34" charset="-128"/>
              </a:rPr>
              <a:t> Programmer manages data movement across levels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too painful for programmers on substantial programs</a:t>
            </a:r>
          </a:p>
          <a:p>
            <a:pPr marL="342900" lvl="1" indent="0"/>
            <a:r>
              <a:rPr lang="en-US" altLang="en-US">
                <a:ea typeface="ＭＳ Ｐゴシック" panose="020B0600070205080204" pitchFamily="34" charset="-128"/>
              </a:rPr>
              <a:t> “core” vs “drum” memory in the 50’s</a:t>
            </a:r>
          </a:p>
          <a:p>
            <a:pPr marL="342900" lvl="1" indent="0"/>
            <a:r>
              <a:rPr lang="en-US" altLang="en-US">
                <a:ea typeface="ＭＳ Ｐゴシック" panose="020B0600070205080204" pitchFamily="34" charset="-128"/>
              </a:rPr>
              <a:t> still done in some embedded processors (on-chip scratch pad SRAM in lieu of a cache) and GPUs (called “shared memory”)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Automatic:</a:t>
            </a:r>
            <a:r>
              <a:rPr lang="en-US" altLang="en-US">
                <a:ea typeface="ＭＳ Ｐゴシック" panose="020B0600070205080204" pitchFamily="34" charset="-128"/>
              </a:rPr>
              <a:t> Hardware manages data movement across levels,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transparently to the programmer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++ programmer’s life is easier</a:t>
            </a:r>
          </a:p>
          <a:p>
            <a:pPr marL="342900" lvl="1" indent="0"/>
            <a:r>
              <a:rPr lang="en-US" altLang="en-US">
                <a:ea typeface="ＭＳ Ｐゴシック" panose="020B0600070205080204" pitchFamily="34" charset="-128"/>
              </a:rPr>
              <a:t> the average programmer doesn’t need to know about it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You don’t need to know how big the cache is and how it works to write a “correct” program! (What if you want a “fast” program?)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0467" name="Slide Number Placeholder 3">
            <a:extLst>
              <a:ext uri="{FF2B5EF4-FFF2-40B4-BE49-F238E27FC236}">
                <a16:creationId xmlns:a16="http://schemas.microsoft.com/office/drawing/2014/main" id="{334A3168-B66F-A343-BD46-69422C4467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93FC09A-E0F3-0242-AF01-026DB6791F9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6DF66358-BA93-FA4B-BA08-0517472C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Automatic Management in Memory Hierarchy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352A7-1292-6A49-85D9-3C695CAC9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Wilkes, 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Slave Memories and Dynamic Storage Allocation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IEEE Trans. On Electronic Computers, 1965.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“By a slave memory I mean one which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automatically accumulates to itself words </a:t>
            </a:r>
            <a:r>
              <a:rPr lang="en-US" altLang="en-US">
                <a:ea typeface="ＭＳ Ｐゴシック" panose="020B0600070205080204" pitchFamily="34" charset="-128"/>
              </a:rPr>
              <a:t>that come from a slower main memory, and keeps them available for subsequent use without it being necessary for the penalty of main memory access to be incurred again.”</a:t>
            </a:r>
            <a:endParaRPr lang="en-US" altLang="ja-JP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3741A423-C98B-F240-B9A4-0CF5D0940E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49A2E18-3E24-AB40-9FCF-8FF139AF760F}" type="slidenum">
              <a:rPr lang="en-US" altLang="en-US" sz="1600" i="1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600" i="1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81A55D-55AE-F542-BACB-C66CD8903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86868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7" name="Title 1">
            <a:extLst>
              <a:ext uri="{FF2B5EF4-FFF2-40B4-BE49-F238E27FC236}">
                <a16:creationId xmlns:a16="http://schemas.microsoft.com/office/drawing/2014/main" id="{6F3342FD-3C7C-7C4F-BF9B-F700BBAA4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Historical Aside: Other Cache Papers</a:t>
            </a:r>
          </a:p>
        </p:txBody>
      </p:sp>
      <p:sp>
        <p:nvSpPr>
          <p:cNvPr id="316418" name="Content Placeholder 2">
            <a:extLst>
              <a:ext uri="{FF2B5EF4-FFF2-40B4-BE49-F238E27FC236}">
                <a16:creationId xmlns:a16="http://schemas.microsoft.com/office/drawing/2014/main" id="{1F9AA5E3-3E56-9B4C-B26B-20ECBFC3D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Fotheringham, “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Dynamic Storage Allocation in the Atlas Computer, Including an Automatic Use of a Backing Store</a:t>
            </a:r>
            <a:r>
              <a:rPr lang="en-US" altLang="en-US">
                <a:ea typeface="ＭＳ Ｐゴシック" panose="020B0600070205080204" pitchFamily="34" charset="-128"/>
              </a:rPr>
              <a:t>,” CACM 1961.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http://dl.acm.org/citation.cfm?id=366800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Bloom, Cohen, Porter, “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Considerations in the Design of a Computer with High Logic-to-Memory Speed Ratio</a:t>
            </a:r>
            <a:r>
              <a:rPr lang="en-US" altLang="en-US">
                <a:ea typeface="ＭＳ Ｐゴシック" panose="020B0600070205080204" pitchFamily="34" charset="-128"/>
              </a:rPr>
              <a:t>,” AIEE Gigacycle Computing Systems Winter Meeting, Jan. 1962.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6419" name="Slide Number Placeholder 3">
            <a:extLst>
              <a:ext uri="{FF2B5EF4-FFF2-40B4-BE49-F238E27FC236}">
                <a16:creationId xmlns:a16="http://schemas.microsoft.com/office/drawing/2014/main" id="{8E89D774-8E7F-8540-8585-CAB6EC01D8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CE4A3EE-93E3-2749-9DB1-8B3B731CF8BD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/>
              <a:t>45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6BE32F4F-6E5A-8941-BD70-59C7D9912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Modern Memory Hierarchy</a:t>
            </a:r>
          </a:p>
        </p:txBody>
      </p:sp>
      <p:sp>
        <p:nvSpPr>
          <p:cNvPr id="192514" name="Content Placeholder 2">
            <a:extLst>
              <a:ext uri="{FF2B5EF4-FFF2-40B4-BE49-F238E27FC236}">
                <a16:creationId xmlns:a16="http://schemas.microsoft.com/office/drawing/2014/main" id="{5EE08BD5-9C9B-194D-97D7-476864AFF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3F048565-77D3-9B42-996F-FB82A59E7D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F58EF4F-84D6-1D41-A00D-CFC4209A27A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92516" name="Rectangle 3">
            <a:extLst>
              <a:ext uri="{FF2B5EF4-FFF2-40B4-BE49-F238E27FC236}">
                <a16:creationId xmlns:a16="http://schemas.microsoft.com/office/drawing/2014/main" id="{0DFF2B92-010D-0F46-8635-8652A2D44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990600"/>
            <a:ext cx="7772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Register File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32 words, sub-nsec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L1 cache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~32 KB, ~nsec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L2 cache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512 KB ~ 1MB, many nsec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L3 cache, 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.....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Main memory (DRAM), 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GB, ~100 nsec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Swap Disk</a:t>
            </a:r>
          </a:p>
          <a:p>
            <a:pPr algn="ctr">
              <a:spcBef>
                <a:spcPct val="0"/>
              </a:spcBef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1600">
                <a:solidFill>
                  <a:srgbClr val="000000"/>
                </a:solidFill>
                <a:latin typeface="Calibri" panose="020F0502020204030204" pitchFamily="34" charset="0"/>
              </a:rPr>
              <a:t>100 GB, ~10 msec</a:t>
            </a:r>
          </a:p>
        </p:txBody>
      </p:sp>
      <p:grpSp>
        <p:nvGrpSpPr>
          <p:cNvPr id="192517" name="Group 4">
            <a:extLst>
              <a:ext uri="{FF2B5EF4-FFF2-40B4-BE49-F238E27FC236}">
                <a16:creationId xmlns:a16="http://schemas.microsoft.com/office/drawing/2014/main" id="{45D6275C-A184-2D40-9940-8F2E6183FCAC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990600"/>
            <a:ext cx="6858000" cy="5480050"/>
            <a:chOff x="528" y="720"/>
            <a:chExt cx="4848" cy="3452"/>
          </a:xfrm>
        </p:grpSpPr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2D7BEA9E-2BEF-2E44-B6F6-7E2786F36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720"/>
              <a:ext cx="1392" cy="38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3C240B74-06B1-0B4C-B375-3E1E3DBA2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334"/>
              <a:ext cx="2016" cy="38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D8643E93-9BB1-3D4A-960C-AE3926B41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935"/>
              <a:ext cx="2688" cy="38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9" name="Rectangle 8">
              <a:extLst>
                <a:ext uri="{FF2B5EF4-FFF2-40B4-BE49-F238E27FC236}">
                  <a16:creationId xmlns:a16="http://schemas.microsoft.com/office/drawing/2014/main" id="{1B7762E2-F2EC-1848-9F70-44D051EA7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2546"/>
              <a:ext cx="3408" cy="38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0" name="Rectangle 9">
              <a:extLst>
                <a:ext uri="{FF2B5EF4-FFF2-40B4-BE49-F238E27FC236}">
                  <a16:creationId xmlns:a16="http://schemas.microsoft.com/office/drawing/2014/main" id="{3F456977-69ED-3346-B087-69675AAEB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3167"/>
              <a:ext cx="4131" cy="38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C85630C5-9512-3D4F-9DFD-6D0314DAF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3788"/>
              <a:ext cx="4848" cy="38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32" name="Line 11">
            <a:extLst>
              <a:ext uri="{FF2B5EF4-FFF2-40B4-BE49-F238E27FC236}">
                <a16:creationId xmlns:a16="http://schemas.microsoft.com/office/drawing/2014/main" id="{AE2BEBBD-14BA-8F44-8810-64E7F9CC6C8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1752600"/>
            <a:ext cx="86106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" name="AutoShape 12">
            <a:extLst>
              <a:ext uri="{FF2B5EF4-FFF2-40B4-BE49-F238E27FC236}">
                <a16:creationId xmlns:a16="http://schemas.microsoft.com/office/drawing/2014/main" id="{68FA87F0-57E8-CE47-B006-D7D7CABC1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1219200"/>
            <a:ext cx="609600" cy="1066800"/>
          </a:xfrm>
          <a:prstGeom prst="curvedLeftArrow">
            <a:avLst>
              <a:gd name="adj1" fmla="val 35000"/>
              <a:gd name="adj2" fmla="val 70000"/>
              <a:gd name="adj3" fmla="val 33333"/>
            </a:avLst>
          </a:prstGeom>
          <a:solidFill>
            <a:srgbClr val="FC0128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" name="AutoShape 13">
            <a:extLst>
              <a:ext uri="{FF2B5EF4-FFF2-40B4-BE49-F238E27FC236}">
                <a16:creationId xmlns:a16="http://schemas.microsoft.com/office/drawing/2014/main" id="{4F16C743-1576-8F44-A56E-197E08F29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5181600"/>
            <a:ext cx="609600" cy="1066800"/>
          </a:xfrm>
          <a:prstGeom prst="curvedLeftArrow">
            <a:avLst>
              <a:gd name="adj1" fmla="val 35000"/>
              <a:gd name="adj2" fmla="val 70000"/>
              <a:gd name="adj3" fmla="val 33333"/>
            </a:avLst>
          </a:prstGeom>
          <a:solidFill>
            <a:srgbClr val="FC0128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AutoShape 14">
            <a:extLst>
              <a:ext uri="{FF2B5EF4-FFF2-40B4-BE49-F238E27FC236}">
                <a16:creationId xmlns:a16="http://schemas.microsoft.com/office/drawing/2014/main" id="{BE144ED8-FCE5-0C4C-8005-F9573771650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057400" y="1143000"/>
            <a:ext cx="609600" cy="1066800"/>
          </a:xfrm>
          <a:prstGeom prst="curvedLeftArrow">
            <a:avLst>
              <a:gd name="adj1" fmla="val 35000"/>
              <a:gd name="adj2" fmla="val 70000"/>
              <a:gd name="adj3" fmla="val 33333"/>
            </a:avLst>
          </a:prstGeom>
          <a:solidFill>
            <a:srgbClr val="FC0128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6" name="AutoShape 15">
            <a:extLst>
              <a:ext uri="{FF2B5EF4-FFF2-40B4-BE49-F238E27FC236}">
                <a16:creationId xmlns:a16="http://schemas.microsoft.com/office/drawing/2014/main" id="{7F8ACD08-BD29-3B4E-A039-F6D1D2071A84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62000" y="5105400"/>
            <a:ext cx="609600" cy="1066800"/>
          </a:xfrm>
          <a:prstGeom prst="curvedLeftArrow">
            <a:avLst>
              <a:gd name="adj1" fmla="val 35000"/>
              <a:gd name="adj2" fmla="val 70000"/>
              <a:gd name="adj3" fmla="val 33333"/>
            </a:avLst>
          </a:prstGeom>
          <a:solidFill>
            <a:srgbClr val="FC0128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7" name="Text Box 16">
            <a:extLst>
              <a:ext uri="{FF2B5EF4-FFF2-40B4-BE49-F238E27FC236}">
                <a16:creationId xmlns:a16="http://schemas.microsoft.com/office/drawing/2014/main" id="{3C9FF70E-EEE6-034A-899A-ED28DACA9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1317625"/>
            <a:ext cx="23399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 dirty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m</a:t>
            </a:r>
            <a:r>
              <a:rPr lang="en-US" i="0" kern="0" dirty="0" err="1">
                <a:solidFill>
                  <a:srgbClr val="000000"/>
                </a:solidFill>
                <a:latin typeface="Calibri" charset="0"/>
                <a:cs typeface="ＭＳ Ｐゴシック" charset="0"/>
              </a:rPr>
              <a:t>anual</a:t>
            </a:r>
            <a:r>
              <a:rPr lang="en-US" i="0" kern="0" dirty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/compiler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 dirty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register spilling</a:t>
            </a:r>
          </a:p>
        </p:txBody>
      </p:sp>
      <p:sp>
        <p:nvSpPr>
          <p:cNvPr id="38" name="Line 17">
            <a:extLst>
              <a:ext uri="{FF2B5EF4-FFF2-40B4-BE49-F238E27FC236}">
                <a16:creationId xmlns:a16="http://schemas.microsoft.com/office/drawing/2014/main" id="{B5CF9ACD-C8FF-DE47-92D3-5C4F3D2C5BF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5715000"/>
            <a:ext cx="86106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" name="Text Box 18">
            <a:extLst>
              <a:ext uri="{FF2B5EF4-FFF2-40B4-BE49-F238E27FC236}">
                <a16:creationId xmlns:a16="http://schemas.microsoft.com/office/drawing/2014/main" id="{79960DF4-6CD3-ED48-9D79-AAEE18820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9838" y="5264150"/>
            <a:ext cx="14493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automatic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demand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paging</a:t>
            </a:r>
          </a:p>
        </p:txBody>
      </p:sp>
      <p:sp>
        <p:nvSpPr>
          <p:cNvPr id="40" name="Text Box 19">
            <a:extLst>
              <a:ext uri="{FF2B5EF4-FFF2-40B4-BE49-F238E27FC236}">
                <a16:creationId xmlns:a16="http://schemas.microsoft.com/office/drawing/2014/main" id="{F5CA1F9E-0431-C342-8787-26583BE75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7713" y="3054350"/>
            <a:ext cx="1882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 dirty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Automatic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 dirty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HW cache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i="0" kern="0" dirty="0">
                <a:solidFill>
                  <a:srgbClr val="000000"/>
                </a:solidFill>
                <a:latin typeface="Calibri" charset="0"/>
                <a:cs typeface="ＭＳ Ｐゴシック" charset="0"/>
              </a:rPr>
              <a:t>management</a:t>
            </a:r>
          </a:p>
        </p:txBody>
      </p:sp>
      <p:sp>
        <p:nvSpPr>
          <p:cNvPr id="192527" name="Text Box 20">
            <a:extLst>
              <a:ext uri="{FF2B5EF4-FFF2-40B4-BE49-F238E27FC236}">
                <a16:creationId xmlns:a16="http://schemas.microsoft.com/office/drawing/2014/main" id="{0AC35A1A-684E-F747-BD8D-366F721CE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338" y="1722438"/>
            <a:ext cx="16176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CC9900"/>
                </a:solidFill>
                <a:latin typeface="Calibri" panose="020F0502020204030204" pitchFamily="34" charset="0"/>
              </a:rPr>
              <a:t>Memory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CC9900"/>
                </a:solidFill>
                <a:latin typeface="Calibri" panose="020F0502020204030204" pitchFamily="34" charset="0"/>
              </a:rPr>
              <a:t>Abstraction</a:t>
            </a:r>
          </a:p>
        </p:txBody>
      </p:sp>
      <p:sp>
        <p:nvSpPr>
          <p:cNvPr id="42" name="AutoShape 21">
            <a:extLst>
              <a:ext uri="{FF2B5EF4-FFF2-40B4-BE49-F238E27FC236}">
                <a16:creationId xmlns:a16="http://schemas.microsoft.com/office/drawing/2014/main" id="{3B1D8F59-082F-2B44-A8F8-520A8F5F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590800"/>
            <a:ext cx="457200" cy="3810000"/>
          </a:xfrm>
          <a:prstGeom prst="downArrow">
            <a:avLst>
              <a:gd name="adj1" fmla="val 44444"/>
              <a:gd name="adj2" fmla="val 41744"/>
            </a:avLst>
          </a:prstGeom>
          <a:solidFill>
            <a:srgbClr val="FC0128"/>
          </a:solidFill>
          <a:ln w="19050">
            <a:solidFill>
              <a:srgbClr val="FC0128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ADDFD5FD-5C81-BE42-AC66-4DD72391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Hierarchical Latency Analysis</a:t>
            </a:r>
          </a:p>
        </p:txBody>
      </p:sp>
      <p:sp>
        <p:nvSpPr>
          <p:cNvPr id="75778" name="Content Placeholder 2">
            <a:extLst>
              <a:ext uri="{FF2B5EF4-FFF2-40B4-BE49-F238E27FC236}">
                <a16:creationId xmlns:a16="http://schemas.microsoft.com/office/drawing/2014/main" id="{17BB8281-6B10-E645-99F9-59B98C6FBA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For a given memory hierarchy level </a:t>
            </a:r>
            <a:r>
              <a:rPr lang="en-US" altLang="en-US" sz="22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sz="2200" dirty="0">
                <a:ea typeface="ＭＳ Ｐゴシック" panose="020B0600070205080204" pitchFamily="34" charset="-128"/>
              </a:rPr>
              <a:t> it has a technology-intrinsic access time of </a:t>
            </a:r>
            <a:r>
              <a:rPr lang="en-US" altLang="en-US" sz="22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sz="2200" baseline="-250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sz="2200" baseline="-250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,</a:t>
            </a:r>
            <a:r>
              <a:rPr lang="en-US" altLang="en-US" sz="22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>
                <a:ea typeface="ＭＳ Ｐゴシック" panose="020B0600070205080204" pitchFamily="34" charset="-128"/>
              </a:rPr>
              <a:t>The perceived access time </a:t>
            </a:r>
            <a:r>
              <a:rPr lang="en-US" altLang="en-US" sz="22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sz="2200" baseline="-250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sz="2200" baseline="-250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>
                <a:ea typeface="ＭＳ Ｐゴシック" panose="020B0600070205080204" pitchFamily="34" charset="-128"/>
              </a:rPr>
              <a:t>is longer than </a:t>
            </a:r>
            <a:r>
              <a:rPr lang="en-US" altLang="en-US" sz="22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sz="2200" baseline="-250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endParaRPr lang="en-US" altLang="en-US" sz="2200" dirty="0">
              <a:solidFill>
                <a:schemeClr val="accent1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ea typeface="ＭＳ Ｐゴシック" panose="020B0600070205080204" pitchFamily="34" charset="-128"/>
              </a:rPr>
              <a:t>Except for the outer-most hierarchy, when looking for a given address there is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 chance (hit-rate </a:t>
            </a:r>
            <a:r>
              <a:rPr lang="en-US" altLang="en-US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h</a:t>
            </a:r>
            <a:r>
              <a:rPr lang="en-US" altLang="en-US" baseline="-250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) you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hit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and access time is </a:t>
            </a:r>
            <a:r>
              <a:rPr lang="en-US" altLang="ja-JP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ja-JP" baseline="-250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endParaRPr lang="en-US" altLang="ja-JP" baseline="-25000" dirty="0">
              <a:solidFill>
                <a:schemeClr val="accent1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 chance (miss-rate </a:t>
            </a:r>
            <a:r>
              <a:rPr lang="en-US" altLang="en-US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m</a:t>
            </a:r>
            <a:r>
              <a:rPr lang="en-US" altLang="en-US" baseline="-250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) you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miss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and access time </a:t>
            </a:r>
            <a:r>
              <a:rPr lang="en-US" altLang="ja-JP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ja-JP" baseline="-25000" dirty="0" err="1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ja-JP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 +T</a:t>
            </a:r>
            <a:r>
              <a:rPr lang="en-US" altLang="ja-JP" baseline="-250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i+1 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+ m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= 1</a:t>
            </a:r>
          </a:p>
          <a:p>
            <a:r>
              <a:rPr lang="en-US" altLang="en-US" sz="2200" dirty="0">
                <a:ea typeface="ＭＳ Ｐゴシック" panose="020B0600070205080204" pitchFamily="34" charset="-128"/>
              </a:rPr>
              <a:t>Thus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=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h</a:t>
            </a:r>
            <a:r>
              <a:rPr lang="en-US" altLang="en-US" baseline="-25000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·t</a:t>
            </a:r>
            <a:r>
              <a:rPr lang="en-US" altLang="en-US" baseline="-25000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+ m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·(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+ T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i+1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)</a:t>
            </a:r>
            <a:endParaRPr lang="en-US" altLang="en-US" baseline="-25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		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=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+ m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·T</a:t>
            </a:r>
            <a:r>
              <a:rPr lang="en-US" altLang="en-US" baseline="-25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i+1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		</a:t>
            </a:r>
            <a:r>
              <a:rPr lang="en-US" altLang="en-US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			</a:t>
            </a:r>
          </a:p>
          <a:p>
            <a:pPr>
              <a:buFont typeface="Wingdings" pitchFamily="2" charset="2"/>
              <a:buNone/>
            </a:pPr>
            <a:endParaRPr lang="en-US" altLang="en-US" sz="14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 sz="14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h</a:t>
            </a:r>
            <a:r>
              <a:rPr lang="en-US" altLang="en-US" baseline="-250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solidFill>
                  <a:schemeClr val="bg2"/>
                </a:solidFill>
                <a:ea typeface="ＭＳ Ｐゴシック" panose="020B0600070205080204" pitchFamily="34" charset="-128"/>
              </a:rPr>
              <a:t> and </a:t>
            </a:r>
            <a:r>
              <a:rPr lang="en-US" altLang="en-US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m</a:t>
            </a:r>
            <a:r>
              <a:rPr lang="en-US" altLang="en-US" baseline="-250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solidFill>
                  <a:schemeClr val="bg2"/>
                </a:solidFill>
                <a:ea typeface="ＭＳ Ｐゴシック" panose="020B0600070205080204" pitchFamily="34" charset="-128"/>
              </a:rPr>
              <a:t> are defined to be the hit-rate and miss-rate            of just the references that missed at L</a:t>
            </a:r>
            <a:r>
              <a:rPr lang="en-US" altLang="en-US" baseline="-25000" dirty="0">
                <a:solidFill>
                  <a:schemeClr val="bg2"/>
                </a:solidFill>
                <a:ea typeface="ＭＳ Ｐゴシック" panose="020B0600070205080204" pitchFamily="34" charset="-128"/>
              </a:rPr>
              <a:t>i-1  </a:t>
            </a:r>
            <a:endParaRPr lang="en-US" altLang="en-US" dirty="0">
              <a:solidFill>
                <a:schemeClr val="accent1"/>
              </a:solidFill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8205A8EC-A6DC-5047-B39F-B0719122BA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850420D-78A3-744F-86EF-5E2AB7E6061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6168D06F-DC71-9146-A6A9-57CB436A8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Hierarchy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59D3D-01A0-3748-A460-65A4C3B1A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Recursive latency equation</a:t>
            </a:r>
            <a:r>
              <a:rPr lang="en-US" altLang="en-US" baseline="-25000">
                <a:ea typeface="ＭＳ Ｐゴシック" panose="020B0600070205080204" pitchFamily="34" charset="-128"/>
              </a:rPr>
              <a:t>	</a:t>
            </a:r>
          </a:p>
          <a:p>
            <a:pPr>
              <a:buFont typeface="Wingdings" pitchFamily="2" charset="2"/>
              <a:buNone/>
            </a:pPr>
            <a:r>
              <a:rPr lang="en-US" altLang="en-US" baseline="-25000">
                <a:solidFill>
                  <a:srgbClr val="0000FF"/>
                </a:solidFill>
                <a:ea typeface="ＭＳ Ｐゴシック" panose="020B0600070205080204" pitchFamily="34" charset="-128"/>
              </a:rPr>
              <a:t>			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solidFill>
                  <a:srgbClr val="0000FF"/>
                </a:solidFill>
                <a:ea typeface="ＭＳ Ｐゴシック" panose="020B0600070205080204" pitchFamily="34" charset="-128"/>
              </a:rPr>
              <a:t>i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= t</a:t>
            </a:r>
            <a:r>
              <a:rPr lang="en-US" altLang="en-US" baseline="-25000">
                <a:solidFill>
                  <a:srgbClr val="0000FF"/>
                </a:solidFill>
                <a:ea typeface="ＭＳ Ｐゴシック" panose="020B0600070205080204" pitchFamily="34" charset="-128"/>
              </a:rPr>
              <a:t>i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+ m</a:t>
            </a:r>
            <a:r>
              <a:rPr lang="en-US" altLang="en-US" baseline="-25000">
                <a:solidFill>
                  <a:srgbClr val="0000FF"/>
                </a:solidFill>
                <a:ea typeface="ＭＳ Ｐゴシック" panose="020B0600070205080204" pitchFamily="34" charset="-128"/>
              </a:rPr>
              <a:t>i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·T</a:t>
            </a:r>
            <a:r>
              <a:rPr lang="en-US" altLang="en-US" baseline="-25000">
                <a:solidFill>
                  <a:srgbClr val="0000FF"/>
                </a:solidFill>
                <a:ea typeface="ＭＳ Ｐゴシック" panose="020B0600070205080204" pitchFamily="34" charset="-128"/>
              </a:rPr>
              <a:t>i+1   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The goal: achieve desired T</a:t>
            </a:r>
            <a:r>
              <a:rPr lang="en-US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1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within allowed cost</a:t>
            </a:r>
            <a:endParaRPr lang="en-US" altLang="en-US" baseline="-2500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 t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i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is desirable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Keep </a:t>
            </a:r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m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baseline="-25000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low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  <a:sym typeface="Symbol" pitchFamily="2" charset="2"/>
              </a:rPr>
              <a:t>increasing capacity </a:t>
            </a:r>
            <a:r>
              <a:rPr lang="en-US" altLang="en-US" sz="2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C</a:t>
            </a:r>
            <a:r>
              <a:rPr lang="en-US" altLang="en-US" sz="2000" baseline="-25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i</a:t>
            </a:r>
            <a:r>
              <a:rPr lang="en-US" altLang="en-US" sz="2000">
                <a:ea typeface="ＭＳ Ｐゴシック" panose="020B0600070205080204" pitchFamily="34" charset="-128"/>
                <a:sym typeface="Symbol" pitchFamily="2" charset="2"/>
              </a:rPr>
              <a:t> lowers </a:t>
            </a:r>
            <a:r>
              <a:rPr lang="en-US" altLang="en-US" sz="2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m</a:t>
            </a:r>
            <a:r>
              <a:rPr lang="en-US" altLang="en-US" sz="2000" baseline="-25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i</a:t>
            </a:r>
            <a:r>
              <a:rPr lang="en-US" altLang="en-US" sz="2000">
                <a:ea typeface="ＭＳ Ｐゴシック" panose="020B0600070205080204" pitchFamily="34" charset="-128"/>
                <a:sym typeface="Symbol" pitchFamily="2" charset="2"/>
              </a:rPr>
              <a:t>,</a:t>
            </a:r>
            <a:r>
              <a:rPr lang="en-US" altLang="en-US" sz="2000" baseline="-25000">
                <a:ea typeface="ＭＳ Ｐゴシック" panose="020B0600070205080204" pitchFamily="34" charset="-128"/>
                <a:sym typeface="Symbol" pitchFamily="2" charset="2"/>
              </a:rPr>
              <a:t> </a:t>
            </a:r>
            <a:r>
              <a:rPr lang="en-US" altLang="en-US" sz="2000">
                <a:ea typeface="ＭＳ Ｐゴシック" panose="020B0600070205080204" pitchFamily="34" charset="-128"/>
                <a:sym typeface="Symbol" pitchFamily="2" charset="2"/>
              </a:rPr>
              <a:t>but beware of increasing </a:t>
            </a:r>
            <a:r>
              <a:rPr lang="en-US" altLang="en-US" sz="2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t</a:t>
            </a:r>
            <a:r>
              <a:rPr lang="en-US" altLang="en-US" sz="2000" baseline="-25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i</a:t>
            </a:r>
            <a:endParaRPr lang="en-US" altLang="en-US" sz="2000">
              <a:solidFill>
                <a:schemeClr val="accent1"/>
              </a:solidFill>
              <a:ea typeface="ＭＳ Ｐゴシック" panose="020B0600070205080204" pitchFamily="34" charset="-128"/>
              <a:sym typeface="Symbol" pitchFamily="2" charset="2"/>
            </a:endParaRPr>
          </a:p>
          <a:p>
            <a:pPr lvl="1"/>
            <a:r>
              <a:rPr lang="en-US" altLang="en-US" sz="2000">
                <a:ea typeface="ＭＳ Ｐゴシック" panose="020B0600070205080204" pitchFamily="34" charset="-128"/>
                <a:sym typeface="Symbol" pitchFamily="2" charset="2"/>
              </a:rPr>
              <a:t>lower </a:t>
            </a:r>
            <a:r>
              <a:rPr lang="en-US" altLang="en-US" sz="2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m</a:t>
            </a:r>
            <a:r>
              <a:rPr lang="en-US" altLang="en-US" sz="2000" baseline="-25000">
                <a:solidFill>
                  <a:schemeClr val="accent1"/>
                </a:solidFill>
                <a:ea typeface="ＭＳ Ｐゴシック" panose="020B0600070205080204" pitchFamily="34" charset="-128"/>
                <a:sym typeface="Symbol" pitchFamily="2" charset="2"/>
              </a:rPr>
              <a:t>i </a:t>
            </a:r>
            <a:r>
              <a:rPr lang="en-US" altLang="en-US" sz="2000">
                <a:ea typeface="ＭＳ Ｐゴシック" panose="020B0600070205080204" pitchFamily="34" charset="-128"/>
                <a:sym typeface="Symbol" pitchFamily="2" charset="2"/>
              </a:rPr>
              <a:t>by smarter management (replacement::anticipate what you don’</a:t>
            </a:r>
            <a:r>
              <a:rPr lang="en-US" altLang="ja-JP" sz="2000">
                <a:ea typeface="ＭＳ Ｐゴシック" panose="020B0600070205080204" pitchFamily="34" charset="-128"/>
                <a:sym typeface="Symbol" pitchFamily="2" charset="2"/>
              </a:rPr>
              <a:t>t need, prefetching::anticipate what you will need)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Keep </a:t>
            </a:r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i+1</a:t>
            </a:r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low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faster lower hierarchies, but beware of increasing cost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introduce intermediate hierarchies as a compromise </a:t>
            </a:r>
            <a:endParaRPr lang="en-US" altLang="en-US" sz="2000" baseline="-250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B0DC3996-D8E4-9F45-8D72-EF5AAFC36C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7BB0880-E324-D34E-8FBD-C791D7A15A1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3">
            <a:extLst>
              <a:ext uri="{FF2B5EF4-FFF2-40B4-BE49-F238E27FC236}">
                <a16:creationId xmlns:a16="http://schemas.microsoft.com/office/drawing/2014/main" id="{E6476C18-424D-664E-B473-86E10EB6F0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7772400" cy="54864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90nm P4, 3.6 GHz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L1 D-cache</a:t>
            </a:r>
          </a:p>
          <a:p>
            <a:pPr lvl="1"/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C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= 16K		</a:t>
            </a:r>
            <a:endParaRPr lang="en-US" altLang="en-US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>
                <a:ea typeface="ＭＳ Ｐゴシック" panose="020B0600070205080204" pitchFamily="34" charset="-128"/>
              </a:rPr>
              <a:t> = 4 cyc int / 9 cycle fp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L2 D-cache</a:t>
            </a:r>
          </a:p>
          <a:p>
            <a:pPr lvl="1"/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C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2</a:t>
            </a:r>
            <a:r>
              <a:rPr lang="en-US" altLang="en-US">
                <a:ea typeface="ＭＳ Ｐゴシック" panose="020B0600070205080204" pitchFamily="34" charset="-128"/>
              </a:rPr>
              <a:t> =1024 KB </a:t>
            </a:r>
          </a:p>
          <a:p>
            <a:pPr lvl="1"/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2</a:t>
            </a:r>
            <a:r>
              <a:rPr lang="en-US" altLang="en-US">
                <a:ea typeface="ＭＳ Ｐゴシック" panose="020B0600070205080204" pitchFamily="34" charset="-128"/>
              </a:rPr>
              <a:t> = 18 cyc int / 18 cyc fp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Main memory</a:t>
            </a:r>
          </a:p>
          <a:p>
            <a:pPr lvl="1"/>
            <a:r>
              <a:rPr lang="en-US" altLang="en-US">
                <a:solidFill>
                  <a:schemeClr val="accent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solidFill>
                  <a:schemeClr val="accent1"/>
                </a:solidFill>
                <a:ea typeface="ＭＳ Ｐゴシック" panose="020B0600070205080204" pitchFamily="34" charset="-128"/>
              </a:rPr>
              <a:t>3</a:t>
            </a:r>
            <a:r>
              <a:rPr lang="en-US" altLang="en-US" baseline="-25000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= ~ 50ns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or 180 cyc</a:t>
            </a:r>
          </a:p>
          <a:p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Notice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best case latency is not 1 	</a:t>
            </a:r>
            <a:endParaRPr lang="en-US" altLang="en-US">
              <a:solidFill>
                <a:schemeClr val="bg2"/>
              </a:solidFill>
              <a:ea typeface="ＭＳ Ｐゴシック" panose="020B0600070205080204" pitchFamily="34" charset="-128"/>
              <a:sym typeface="Symbol" pitchFamily="2" charset="2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worst case access latencies are into 500+ cycles</a:t>
            </a:r>
          </a:p>
        </p:txBody>
      </p:sp>
      <p:sp>
        <p:nvSpPr>
          <p:cNvPr id="186372" name="Text Box 4">
            <a:extLst>
              <a:ext uri="{FF2B5EF4-FFF2-40B4-BE49-F238E27FC236}">
                <a16:creationId xmlns:a16="http://schemas.microsoft.com/office/drawing/2014/main" id="{9452C87B-1540-BA46-9856-A02BA4487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301750"/>
            <a:ext cx="33591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if m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=0.1, m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=0.1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	   T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=7.6, T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=36</a:t>
            </a:r>
          </a:p>
        </p:txBody>
      </p:sp>
      <p:sp>
        <p:nvSpPr>
          <p:cNvPr id="186373" name="Text Box 5">
            <a:extLst>
              <a:ext uri="{FF2B5EF4-FFF2-40B4-BE49-F238E27FC236}">
                <a16:creationId xmlns:a16="http://schemas.microsoft.com/office/drawing/2014/main" id="{64A51002-F22E-CE46-916E-D6EEEA27D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2232025"/>
            <a:ext cx="3640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if m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=0.01, m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=0.01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	   T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=4.2, T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=19.8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>
              <a:solidFill>
                <a:srgbClr val="5F5F5F"/>
              </a:solidFill>
            </a:endParaRPr>
          </a:p>
        </p:txBody>
      </p:sp>
      <p:sp>
        <p:nvSpPr>
          <p:cNvPr id="186374" name="Text Box 6">
            <a:extLst>
              <a:ext uri="{FF2B5EF4-FFF2-40B4-BE49-F238E27FC236}">
                <a16:creationId xmlns:a16="http://schemas.microsoft.com/office/drawing/2014/main" id="{2357AABD-3C43-0E42-A32D-78F3D455D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3146425"/>
            <a:ext cx="38115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if m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</a:t>
            </a:r>
            <a:r>
              <a:rPr lang="en-US" altLang="en-US">
                <a:solidFill>
                  <a:srgbClr val="CC9900"/>
                </a:solidFill>
              </a:rPr>
              <a:t>0.05</a:t>
            </a:r>
            <a:r>
              <a:rPr lang="en-US" altLang="en-US">
                <a:solidFill>
                  <a:srgbClr val="5F5F5F"/>
                </a:solidFill>
              </a:rPr>
              <a:t>, m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=0.01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	   T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=5.00, T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=19.8</a:t>
            </a:r>
          </a:p>
        </p:txBody>
      </p:sp>
      <p:sp>
        <p:nvSpPr>
          <p:cNvPr id="186375" name="Text Box 7">
            <a:extLst>
              <a:ext uri="{FF2B5EF4-FFF2-40B4-BE49-F238E27FC236}">
                <a16:creationId xmlns:a16="http://schemas.microsoft.com/office/drawing/2014/main" id="{AA0028D9-63A8-FD44-AE48-A026B9FFB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4060825"/>
            <a:ext cx="3717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if m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=0.01, m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</a:t>
            </a:r>
            <a:r>
              <a:rPr lang="en-US" altLang="en-US">
                <a:solidFill>
                  <a:srgbClr val="CC9900"/>
                </a:solidFill>
              </a:rPr>
              <a:t>0.50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F5F5F"/>
                </a:solidFill>
              </a:rPr>
              <a:t>	   T</a:t>
            </a:r>
            <a:r>
              <a:rPr lang="en-US" altLang="en-US" baseline="-25000">
                <a:solidFill>
                  <a:srgbClr val="5F5F5F"/>
                </a:solidFill>
              </a:rPr>
              <a:t>1</a:t>
            </a:r>
            <a:r>
              <a:rPr lang="en-US" altLang="en-US">
                <a:solidFill>
                  <a:srgbClr val="5F5F5F"/>
                </a:solidFill>
              </a:rPr>
              <a:t>=5.08, T</a:t>
            </a:r>
            <a:r>
              <a:rPr lang="en-US" altLang="en-US" baseline="-25000">
                <a:solidFill>
                  <a:srgbClr val="5F5F5F"/>
                </a:solidFill>
              </a:rPr>
              <a:t>2</a:t>
            </a:r>
            <a:r>
              <a:rPr lang="en-US" altLang="en-US">
                <a:solidFill>
                  <a:srgbClr val="5F5F5F"/>
                </a:solidFill>
              </a:rPr>
              <a:t>=108</a:t>
            </a:r>
          </a:p>
        </p:txBody>
      </p:sp>
      <p:sp>
        <p:nvSpPr>
          <p:cNvPr id="195590" name="Title 1">
            <a:extLst>
              <a:ext uri="{FF2B5EF4-FFF2-40B4-BE49-F238E27FC236}">
                <a16:creationId xmlns:a16="http://schemas.microsoft.com/office/drawing/2014/main" id="{335B25B7-ECA4-534D-B887-226F6BF9D904}"/>
              </a:ext>
            </a:extLst>
          </p:cNvPr>
          <p:cNvSpPr txBox="1">
            <a:spLocks/>
          </p:cNvSpPr>
          <p:nvPr/>
        </p:nvSpPr>
        <p:spPr bwMode="auto">
          <a:xfrm>
            <a:off x="1524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>
                <a:solidFill>
                  <a:srgbClr val="006633"/>
                </a:solidFill>
                <a:latin typeface="Garamond" panose="02020404030301010803" pitchFamily="18" charset="0"/>
              </a:rPr>
              <a:t>Intel Pentium 4 Example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2" grpId="0"/>
      <p:bldP spid="186373" grpId="0"/>
      <p:bldP spid="186374" grpId="0"/>
      <p:bldP spid="1863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4499D6BF-AA47-1441-B17D-137C74016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(Programmer’s View) </a:t>
            </a:r>
          </a:p>
        </p:txBody>
      </p:sp>
      <p:sp>
        <p:nvSpPr>
          <p:cNvPr id="163842" name="Slide Number Placeholder 3">
            <a:extLst>
              <a:ext uri="{FF2B5EF4-FFF2-40B4-BE49-F238E27FC236}">
                <a16:creationId xmlns:a16="http://schemas.microsoft.com/office/drawing/2014/main" id="{01C08011-0042-EC4F-BD77-1D2679145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04D2329-EE37-AC40-BB55-DE44D53C45F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63843" name="Picture 5">
            <a:extLst>
              <a:ext uri="{FF2B5EF4-FFF2-40B4-BE49-F238E27FC236}">
                <a16:creationId xmlns:a16="http://schemas.microsoft.com/office/drawing/2014/main" id="{C80AC465-1B5B-074D-833A-9CAB76612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965200"/>
            <a:ext cx="70231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4">
            <a:extLst>
              <a:ext uri="{FF2B5EF4-FFF2-40B4-BE49-F238E27FC236}">
                <a16:creationId xmlns:a16="http://schemas.microsoft.com/office/drawing/2014/main" id="{13FF0ABB-85FA-6046-9931-47A14C5C54B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081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Cache Basics and Operation</a:t>
            </a:r>
          </a:p>
        </p:txBody>
      </p:sp>
      <p:sp>
        <p:nvSpPr>
          <p:cNvPr id="197634" name="Rectangle 5">
            <a:extLst>
              <a:ext uri="{FF2B5EF4-FFF2-40B4-BE49-F238E27FC236}">
                <a16:creationId xmlns:a16="http://schemas.microsoft.com/office/drawing/2014/main" id="{7FE7F65D-2556-EB4E-9BE4-9E6FBE928E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AB1BCA1B-D95C-7744-83BF-3AC1EAC67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</a:t>
            </a:r>
          </a:p>
        </p:txBody>
      </p:sp>
      <p:sp>
        <p:nvSpPr>
          <p:cNvPr id="81922" name="Content Placeholder 2">
            <a:extLst>
              <a:ext uri="{FF2B5EF4-FFF2-40B4-BE49-F238E27FC236}">
                <a16:creationId xmlns:a16="http://schemas.microsoft.com/office/drawing/2014/main" id="{E90C0972-64F5-3041-B709-659DA979F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Generically, any structure that “</a:t>
            </a:r>
            <a:r>
              <a:rPr lang="en-US" altLang="ja-JP">
                <a:ea typeface="ＭＳ Ｐゴシック" panose="020B0600070205080204" pitchFamily="34" charset="-128"/>
              </a:rPr>
              <a:t>memoizes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frequently used results to avoid repeating the long-latency operations required to reproduce the results from scratch, e.g. a web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Most commonly in the on-die context: an automatically-managed memory hierarchy based on SRAM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memoize in SRAM the most frequently accessed DRAM memory locations to avoid repeatedly paying for the DRAM access latency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9683" name="Slide Number Placeholder 3">
            <a:extLst>
              <a:ext uri="{FF2B5EF4-FFF2-40B4-BE49-F238E27FC236}">
                <a16:creationId xmlns:a16="http://schemas.microsoft.com/office/drawing/2014/main" id="{518F4F27-F596-D14F-8ABB-EF6D97C110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F2D42B7-DCA9-3141-86BE-AE81B77FC4BD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294FA77E-0493-7B4E-B3EB-D59066EF3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Caching Basics</a:t>
            </a:r>
          </a:p>
        </p:txBody>
      </p:sp>
      <p:sp>
        <p:nvSpPr>
          <p:cNvPr id="59394" name="Content Placeholder 2">
            <a:extLst>
              <a:ext uri="{FF2B5EF4-FFF2-40B4-BE49-F238E27FC236}">
                <a16:creationId xmlns:a16="http://schemas.microsoft.com/office/drawing/2014/main" id="{D8906BF3-D470-C44E-94AE-16409CD4F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79475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Block (line): </a:t>
            </a:r>
            <a:r>
              <a:rPr lang="en-US" dirty="0"/>
              <a:t>Unit of storage in the cache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Memory is logically divided into cache blocks that map to locations in the cache</a:t>
            </a:r>
          </a:p>
          <a:p>
            <a:pPr>
              <a:buFont typeface="Wingdings" charset="0"/>
              <a:buChar char="n"/>
              <a:defRPr/>
            </a:pPr>
            <a:endParaRPr lang="en-US" sz="1000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On a reference: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HIT</a:t>
            </a:r>
            <a:r>
              <a:rPr lang="en-US" dirty="0">
                <a:ea typeface="ＭＳ Ｐゴシック" charset="0"/>
              </a:rPr>
              <a:t>: If in cache, use cached data instead of accessing memory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MISS</a:t>
            </a:r>
            <a:r>
              <a:rPr lang="en-US" dirty="0">
                <a:ea typeface="ＭＳ Ｐゴシック" charset="0"/>
              </a:rPr>
              <a:t>: If not in cache, bring block into cache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ea typeface="ＭＳ Ｐゴシック" charset="0"/>
              </a:rPr>
              <a:t>Maybe have to kick something else out to do it</a:t>
            </a:r>
          </a:p>
          <a:p>
            <a:pPr marL="671512" lvl="2" indent="0">
              <a:buFont typeface="Wingdings" charset="0"/>
              <a:buNone/>
              <a:defRPr/>
            </a:pPr>
            <a:endParaRPr lang="en-US" sz="1000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Some important cache design decisions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Placement</a:t>
            </a:r>
            <a:r>
              <a:rPr lang="en-US" dirty="0">
                <a:ea typeface="ＭＳ Ｐゴシック" charset="0"/>
              </a:rPr>
              <a:t>: where and how to place/find a block in cache?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Replacement</a:t>
            </a:r>
            <a:r>
              <a:rPr lang="en-US" dirty="0">
                <a:ea typeface="ＭＳ Ｐゴシック" charset="0"/>
              </a:rPr>
              <a:t>: what data to remove to make room in cache?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Granularity of management</a:t>
            </a:r>
            <a:r>
              <a:rPr lang="en-US" dirty="0">
                <a:ea typeface="ＭＳ Ｐゴシック" charset="0"/>
              </a:rPr>
              <a:t>: large or small blocks? </a:t>
            </a:r>
            <a:r>
              <a:rPr lang="en-US" dirty="0" err="1">
                <a:ea typeface="ＭＳ Ｐゴシック" charset="0"/>
              </a:rPr>
              <a:t>Subblocks</a:t>
            </a:r>
            <a:r>
              <a:rPr lang="en-US" dirty="0">
                <a:ea typeface="ＭＳ Ｐゴシック" charset="0"/>
              </a:rPr>
              <a:t>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Write policy</a:t>
            </a:r>
            <a:r>
              <a:rPr lang="en-US" dirty="0">
                <a:ea typeface="ＭＳ Ｐゴシック" charset="0"/>
              </a:rPr>
              <a:t>: what do we do about writes?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Instructions/data</a:t>
            </a:r>
            <a:r>
              <a:rPr lang="en-US" dirty="0">
                <a:ea typeface="ＭＳ Ｐゴシック" charset="0"/>
              </a:rPr>
              <a:t>: do we treat them separately?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200707" name="Slide Number Placeholder 3">
            <a:extLst>
              <a:ext uri="{FF2B5EF4-FFF2-40B4-BE49-F238E27FC236}">
                <a16:creationId xmlns:a16="http://schemas.microsoft.com/office/drawing/2014/main" id="{CAAD848B-17C4-F145-9109-7662B0CA9A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6C42576-C1A7-AF4C-A741-B3BF14CEC12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0D2E9F88-F740-E24A-B95E-7C05476B8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 Abstraction and Metrics</a:t>
            </a:r>
          </a:p>
        </p:txBody>
      </p:sp>
      <p:sp>
        <p:nvSpPr>
          <p:cNvPr id="83970" name="Content Placeholder 2">
            <a:extLst>
              <a:ext uri="{FF2B5EF4-FFF2-40B4-BE49-F238E27FC236}">
                <a16:creationId xmlns:a16="http://schemas.microsoft.com/office/drawing/2014/main" id="{5B2B99E6-BC9A-8C46-9E73-3D74E014C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1900">
                <a:ea typeface="ＭＳ Ｐゴシック" panose="020B0600070205080204" pitchFamily="34" charset="-128"/>
              </a:rPr>
              <a:t>Cache hit rate = (# hits) / (# hits + # misses) = (# hits) / (# accesses)</a:t>
            </a:r>
          </a:p>
          <a:p>
            <a:r>
              <a:rPr lang="en-US" altLang="en-US" sz="1900">
                <a:ea typeface="ＭＳ Ｐゴシック" panose="020B0600070205080204" pitchFamily="34" charset="-128"/>
              </a:rPr>
              <a:t>Average memory access time (AMAT)</a:t>
            </a:r>
          </a:p>
          <a:p>
            <a:pPr>
              <a:buFont typeface="Wingdings" pitchFamily="2" charset="2"/>
              <a:buNone/>
            </a:pPr>
            <a:r>
              <a:rPr lang="en-US" altLang="en-US" sz="2000">
                <a:ea typeface="ＭＳ Ｐゴシック" panose="020B0600070205080204" pitchFamily="34" charset="-128"/>
              </a:rPr>
              <a:t>	= ( hit-rate * hit-latency ) + ( miss-rate * miss-latency )</a:t>
            </a:r>
          </a:p>
          <a:p>
            <a:r>
              <a:rPr lang="en-US" altLang="en-US" sz="2000">
                <a:ea typeface="ＭＳ Ｐゴシック" panose="020B0600070205080204" pitchFamily="34" charset="-128"/>
              </a:rPr>
              <a:t>Aside: </a:t>
            </a:r>
            <a:r>
              <a:rPr lang="en-US" altLang="en-US" sz="2000" i="1">
                <a:ea typeface="ＭＳ Ｐゴシック" panose="020B0600070205080204" pitchFamily="34" charset="-128"/>
              </a:rPr>
              <a:t>Can reducing AMAT reduce performance?</a:t>
            </a:r>
            <a:endParaRPr lang="en-US" altLang="en-US" sz="1900" i="1">
              <a:ea typeface="ＭＳ Ｐゴシック" panose="020B0600070205080204" pitchFamily="34" charset="-128"/>
            </a:endParaRPr>
          </a:p>
        </p:txBody>
      </p:sp>
      <p:sp>
        <p:nvSpPr>
          <p:cNvPr id="201731" name="Slide Number Placeholder 3">
            <a:extLst>
              <a:ext uri="{FF2B5EF4-FFF2-40B4-BE49-F238E27FC236}">
                <a16:creationId xmlns:a16="http://schemas.microsoft.com/office/drawing/2014/main" id="{055D16A4-D3A0-DD40-B458-C7726DA4A3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491AA16-5539-374D-9170-0CFF84F5462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01732" name="TextBox 5">
            <a:extLst>
              <a:ext uri="{FF2B5EF4-FFF2-40B4-BE49-F238E27FC236}">
                <a16:creationId xmlns:a16="http://schemas.microsoft.com/office/drawing/2014/main" id="{2F02D1A4-604E-4248-942F-587B031811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688" y="1652588"/>
            <a:ext cx="1030287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Address</a:t>
            </a:r>
          </a:p>
        </p:txBody>
      </p:sp>
      <p:sp>
        <p:nvSpPr>
          <p:cNvPr id="201733" name="Rectangle 6">
            <a:extLst>
              <a:ext uri="{FF2B5EF4-FFF2-40B4-BE49-F238E27FC236}">
                <a16:creationId xmlns:a16="http://schemas.microsoft.com/office/drawing/2014/main" id="{BCD619B2-FB62-924F-8C6E-869A50013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3925" y="1652588"/>
            <a:ext cx="1874838" cy="19129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1734" name="TextBox 7">
            <a:extLst>
              <a:ext uri="{FF2B5EF4-FFF2-40B4-BE49-F238E27FC236}">
                <a16:creationId xmlns:a16="http://schemas.microsoft.com/office/drawing/2014/main" id="{7D6775D4-1090-7B4E-B2D3-689437172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6938" y="1838325"/>
            <a:ext cx="19018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Tag Store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is the address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in the cache?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+ </a:t>
            </a: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bookkeeping</a:t>
            </a: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1735" name="Rectangle 8">
            <a:extLst>
              <a:ext uri="{FF2B5EF4-FFF2-40B4-BE49-F238E27FC236}">
                <a16:creationId xmlns:a16="http://schemas.microsoft.com/office/drawing/2014/main" id="{FF3A18F5-4012-804C-9EBE-4B1FBF8BC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9350" y="1652588"/>
            <a:ext cx="1874838" cy="19129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1736" name="TextBox 9">
            <a:extLst>
              <a:ext uri="{FF2B5EF4-FFF2-40B4-BE49-F238E27FC236}">
                <a16:creationId xmlns:a16="http://schemas.microsoft.com/office/drawing/2014/main" id="{9217FF92-1A37-B74F-AC95-FC670B662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9075" y="1828800"/>
            <a:ext cx="128746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 Store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(stores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blocks)</a:t>
            </a:r>
          </a:p>
        </p:txBody>
      </p:sp>
      <p:cxnSp>
        <p:nvCxnSpPr>
          <p:cNvPr id="201737" name="Straight Arrow Connector 11">
            <a:extLst>
              <a:ext uri="{FF2B5EF4-FFF2-40B4-BE49-F238E27FC236}">
                <a16:creationId xmlns:a16="http://schemas.microsoft.com/office/drawing/2014/main" id="{CAD623F9-B290-334A-B384-EF6FAD252B31}"/>
              </a:ext>
            </a:extLst>
          </p:cNvPr>
          <p:cNvCxnSpPr>
            <a:cxnSpLocks noChangeShapeType="1"/>
            <a:stCxn id="201732" idx="3"/>
          </p:cNvCxnSpPr>
          <p:nvPr/>
        </p:nvCxnSpPr>
        <p:spPr bwMode="auto">
          <a:xfrm flipV="1">
            <a:off x="1704975" y="1828800"/>
            <a:ext cx="1758950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38" name="Straight Connector 13">
            <a:extLst>
              <a:ext uri="{FF2B5EF4-FFF2-40B4-BE49-F238E27FC236}">
                <a16:creationId xmlns:a16="http://schemas.microsoft.com/office/drawing/2014/main" id="{A9068D9E-1E6D-9F43-B6F1-0F973207743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2489200" y="1584325"/>
            <a:ext cx="488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39" name="Straight Connector 16">
            <a:extLst>
              <a:ext uri="{FF2B5EF4-FFF2-40B4-BE49-F238E27FC236}">
                <a16:creationId xmlns:a16="http://schemas.microsoft.com/office/drawing/2014/main" id="{471E0EED-06F0-F449-A4AF-A152EC138D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3675" y="1339850"/>
            <a:ext cx="296545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40" name="Straight Connector 18">
            <a:extLst>
              <a:ext uri="{FF2B5EF4-FFF2-40B4-BE49-F238E27FC236}">
                <a16:creationId xmlns:a16="http://schemas.microsoft.com/office/drawing/2014/main" id="{77D148A9-1FF8-1E48-89D9-2205EF3839E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454651" y="1584325"/>
            <a:ext cx="48736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41" name="Straight Arrow Connector 20">
            <a:extLst>
              <a:ext uri="{FF2B5EF4-FFF2-40B4-BE49-F238E27FC236}">
                <a16:creationId xmlns:a16="http://schemas.microsoft.com/office/drawing/2014/main" id="{24741757-9D0E-824E-879D-CAF0B0F7C70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699125" y="1828800"/>
            <a:ext cx="530225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742" name="Straight Arrow Connector 22">
            <a:extLst>
              <a:ext uri="{FF2B5EF4-FFF2-40B4-BE49-F238E27FC236}">
                <a16:creationId xmlns:a16="http://schemas.microsoft.com/office/drawing/2014/main" id="{048A05C5-9584-5E49-B90D-AC19DB6C5211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106069" y="3883819"/>
            <a:ext cx="646113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743" name="TextBox 23">
            <a:extLst>
              <a:ext uri="{FF2B5EF4-FFF2-40B4-BE49-F238E27FC236}">
                <a16:creationId xmlns:a16="http://schemas.microsoft.com/office/drawing/2014/main" id="{44ACDAAD-E59B-E448-9983-7BE84761D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150" y="4211638"/>
            <a:ext cx="1133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Hit/miss?</a:t>
            </a:r>
          </a:p>
        </p:txBody>
      </p:sp>
      <p:cxnSp>
        <p:nvCxnSpPr>
          <p:cNvPr id="201744" name="Straight Arrow Connector 25">
            <a:extLst>
              <a:ext uri="{FF2B5EF4-FFF2-40B4-BE49-F238E27FC236}">
                <a16:creationId xmlns:a16="http://schemas.microsoft.com/office/drawing/2014/main" id="{33A26ADF-B04D-AC48-9F2A-DE988ED2174F}"/>
              </a:ext>
            </a:extLst>
          </p:cNvPr>
          <p:cNvCxnSpPr>
            <a:cxnSpLocks noChangeShapeType="1"/>
            <a:stCxn id="201735" idx="2"/>
          </p:cNvCxnSpPr>
          <p:nvPr/>
        </p:nvCxnSpPr>
        <p:spPr bwMode="auto">
          <a:xfrm rot="5400000">
            <a:off x="6839744" y="3883819"/>
            <a:ext cx="646113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745" name="TextBox 26">
            <a:extLst>
              <a:ext uri="{FF2B5EF4-FFF2-40B4-BE49-F238E27FC236}">
                <a16:creationId xmlns:a16="http://schemas.microsoft.com/office/drawing/2014/main" id="{B7B3BCBA-A0FA-6F4D-BBC6-59F421DBA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300" y="4211638"/>
            <a:ext cx="67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7F1630DE-2DB0-B343-8953-D06D374B1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Basic Hardware Cache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50B7C-36DA-CE4B-8450-05CFF41ED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start with a basic hardware cache design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Then, we will examine a multitude of ideas to make it better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81F3A3A1-BDF1-534A-A9BB-0132668F90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12251D8-C427-3D45-A9F1-26EF9852E1D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B237B902-F7D5-8542-AE24-7C29C518B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Blocks and Addressing the Cache</a:t>
            </a:r>
          </a:p>
        </p:txBody>
      </p:sp>
      <p:sp>
        <p:nvSpPr>
          <p:cNvPr id="84994" name="Content Placeholder 2">
            <a:extLst>
              <a:ext uri="{FF2B5EF4-FFF2-40B4-BE49-F238E27FC236}">
                <a16:creationId xmlns:a16="http://schemas.microsoft.com/office/drawing/2014/main" id="{A9D1F56E-5144-8548-BB3E-3CE8CC326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392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Memory is logically divided into fixed-size blocks</a:t>
            </a:r>
          </a:p>
          <a:p>
            <a:pPr>
              <a:buFont typeface="Wingdings" charset="0"/>
              <a:buChar char="n"/>
              <a:defRPr/>
            </a:pPr>
            <a:endParaRPr lang="en-US" sz="1600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Each block maps to a location in the cache, determined by the </a:t>
            </a:r>
            <a:r>
              <a:rPr lang="en-US" dirty="0">
                <a:solidFill>
                  <a:srgbClr val="0000FF"/>
                </a:solidFill>
              </a:rPr>
              <a:t>index bits </a:t>
            </a:r>
            <a:r>
              <a:rPr lang="en-US" dirty="0"/>
              <a:t>in the address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used to index into the tag and data stores 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Cache access: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/>
              <a:t>1) index into the tag and data stores with index bits in address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/>
              <a:t>2) check valid bit in tag store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/>
              <a:t>3) compare tag bits in address with the stored tag in tag store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If a block is in the cache (cache hit), </a:t>
            </a:r>
            <a:r>
              <a:rPr lang="en-US" dirty="0">
                <a:solidFill>
                  <a:srgbClr val="0000FF"/>
                </a:solidFill>
              </a:rPr>
              <a:t>the stored tag should be valid and match the tag of the block</a:t>
            </a: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D756591C-E01C-6E4F-A73E-9E6D94124D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7C03F7A-C258-E947-A8C9-5D73030D3D0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4996" name="Rectangle 71">
            <a:extLst>
              <a:ext uri="{FF2B5EF4-FFF2-40B4-BE49-F238E27FC236}">
                <a16:creationId xmlns:a16="http://schemas.microsoft.com/office/drawing/2014/main" id="{43D9424F-DCFF-5849-932C-A4D7B2CB3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1313" y="2636838"/>
            <a:ext cx="1477962" cy="33337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4997" name="TextBox 72">
            <a:extLst>
              <a:ext uri="{FF2B5EF4-FFF2-40B4-BE49-F238E27FC236}">
                <a16:creationId xmlns:a16="http://schemas.microsoft.com/office/drawing/2014/main" id="{A4A77EB6-A972-1E44-B867-204A83AEA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0313" y="3024188"/>
            <a:ext cx="1222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8-bit address</a:t>
            </a:r>
          </a:p>
        </p:txBody>
      </p:sp>
      <p:cxnSp>
        <p:nvCxnSpPr>
          <p:cNvPr id="84998" name="Straight Connector 74">
            <a:extLst>
              <a:ext uri="{FF2B5EF4-FFF2-40B4-BE49-F238E27FC236}">
                <a16:creationId xmlns:a16="http://schemas.microsoft.com/office/drawing/2014/main" id="{53C514CF-9F3D-9242-AB22-B5A970F0EAB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461250" y="2803525"/>
            <a:ext cx="3317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999" name="Straight Connector 75">
            <a:extLst>
              <a:ext uri="{FF2B5EF4-FFF2-40B4-BE49-F238E27FC236}">
                <a16:creationId xmlns:a16="http://schemas.microsoft.com/office/drawing/2014/main" id="{F0B2B1F9-BC82-0B49-BA28-A092B5FB326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925469" y="2802732"/>
            <a:ext cx="33337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00" name="TextBox 78">
            <a:extLst>
              <a:ext uri="{FF2B5EF4-FFF2-40B4-BE49-F238E27FC236}">
                <a16:creationId xmlns:a16="http://schemas.microsoft.com/office/drawing/2014/main" id="{14338639-0E9D-FC4F-84C3-5DFF109A68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6538" y="2286000"/>
            <a:ext cx="43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tag</a:t>
            </a:r>
          </a:p>
        </p:txBody>
      </p:sp>
      <p:sp>
        <p:nvSpPr>
          <p:cNvPr id="85001" name="TextBox 80">
            <a:extLst>
              <a:ext uri="{FF2B5EF4-FFF2-40B4-BE49-F238E27FC236}">
                <a16:creationId xmlns:a16="http://schemas.microsoft.com/office/drawing/2014/main" id="{113E19F2-383D-3E4D-8947-A78779610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6913" y="2300288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index</a:t>
            </a:r>
          </a:p>
        </p:txBody>
      </p:sp>
      <p:sp>
        <p:nvSpPr>
          <p:cNvPr id="85002" name="TextBox 81">
            <a:extLst>
              <a:ext uri="{FF2B5EF4-FFF2-40B4-BE49-F238E27FC236}">
                <a16:creationId xmlns:a16="http://schemas.microsoft.com/office/drawing/2014/main" id="{7D265A94-78C8-BA49-9FC6-34EFBC597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688" y="2300288"/>
            <a:ext cx="1179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byte in block</a:t>
            </a:r>
          </a:p>
        </p:txBody>
      </p:sp>
      <p:sp>
        <p:nvSpPr>
          <p:cNvPr id="85003" name="TextBox 82">
            <a:extLst>
              <a:ext uri="{FF2B5EF4-FFF2-40B4-BE49-F238E27FC236}">
                <a16:creationId xmlns:a16="http://schemas.microsoft.com/office/drawing/2014/main" id="{2DC06652-8580-014B-BC64-66AB5349AB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2636838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3 bits</a:t>
            </a:r>
          </a:p>
        </p:txBody>
      </p:sp>
      <p:sp>
        <p:nvSpPr>
          <p:cNvPr id="85004" name="TextBox 83">
            <a:extLst>
              <a:ext uri="{FF2B5EF4-FFF2-40B4-BE49-F238E27FC236}">
                <a16:creationId xmlns:a16="http://schemas.microsoft.com/office/drawing/2014/main" id="{C7C9899C-3744-5449-A10D-3E8BAE3E4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2635250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3 bits</a:t>
            </a:r>
          </a:p>
        </p:txBody>
      </p:sp>
      <p:sp>
        <p:nvSpPr>
          <p:cNvPr id="85005" name="TextBox 84">
            <a:extLst>
              <a:ext uri="{FF2B5EF4-FFF2-40B4-BE49-F238E27FC236}">
                <a16:creationId xmlns:a16="http://schemas.microsoft.com/office/drawing/2014/main" id="{84654B2F-8283-5742-B30C-22EF01427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13" y="2652713"/>
            <a:ext cx="3825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2b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  <p:bldP spid="84997" grpId="0"/>
      <p:bldP spid="85000" grpId="0"/>
      <p:bldP spid="85001" grpId="0"/>
      <p:bldP spid="85002" grpId="0"/>
      <p:bldP spid="85003" grpId="0"/>
      <p:bldP spid="85004" grpId="0"/>
      <p:bldP spid="8500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60370AF-2CB3-E642-A5BC-C64AB6598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871538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Direct-Mapped Cache: Placement and Access</a:t>
            </a:r>
          </a:p>
        </p:txBody>
      </p:sp>
      <p:sp>
        <p:nvSpPr>
          <p:cNvPr id="82946" name="Content Placeholder 2">
            <a:extLst>
              <a:ext uri="{FF2B5EF4-FFF2-40B4-BE49-F238E27FC236}">
                <a16:creationId xmlns:a16="http://schemas.microsoft.com/office/drawing/2014/main" id="{28D82E09-B19F-F445-BA42-8852F5C16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4550" y="996950"/>
            <a:ext cx="6796088" cy="1531938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Assume byte-addressable memory:           256 bytes, 8-byte blocks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32 blocks</a:t>
            </a:r>
          </a:p>
          <a:p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Assume cache: 64 bytes, 8 blocks</a:t>
            </a:r>
          </a:p>
          <a:p>
            <a:pPr lvl="1"/>
            <a:r>
              <a:rPr lang="en-US" altLang="en-US" sz="200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Direct-mapped: A block can go to only one location</a:t>
            </a: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r>
              <a:rPr lang="en-US" altLang="en-US" sz="180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Addresses with same index contend for the same location</a:t>
            </a:r>
          </a:p>
          <a:p>
            <a:pPr lvl="2"/>
            <a:r>
              <a:rPr lang="en-US" altLang="en-US" sz="160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Cause conflict misses</a:t>
            </a:r>
            <a:endParaRPr lang="en-US" altLang="en-US" sz="160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sz="2000">
              <a:solidFill>
                <a:srgbClr val="FF0000"/>
              </a:solidFill>
              <a:ea typeface="ＭＳ Ｐゴシック" panose="020B0600070205080204" pitchFamily="34" charset="-128"/>
              <a:sym typeface="Wingdings" pitchFamily="2" charset="2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F9C826EE-DBD1-4A45-A2E0-262209D8CA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21C9CEF-9E03-274A-BAC0-32ED30A1FBC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82948" name="Group 50">
            <a:extLst>
              <a:ext uri="{FF2B5EF4-FFF2-40B4-BE49-F238E27FC236}">
                <a16:creationId xmlns:a16="http://schemas.microsoft.com/office/drawing/2014/main" id="{45CCD7FB-BB33-4544-A864-F9FED7E070DE}"/>
              </a:ext>
            </a:extLst>
          </p:cNvPr>
          <p:cNvGrpSpPr>
            <a:grpSpLocks/>
          </p:cNvGrpSpPr>
          <p:nvPr/>
        </p:nvGrpSpPr>
        <p:grpSpPr bwMode="auto">
          <a:xfrm>
            <a:off x="369888" y="1023938"/>
            <a:ext cx="1477962" cy="5356225"/>
            <a:chOff x="369455" y="1171281"/>
            <a:chExt cx="1477818" cy="5357096"/>
          </a:xfrm>
        </p:grpSpPr>
        <p:grpSp>
          <p:nvGrpSpPr>
            <p:cNvPr id="204856" name="Group 48">
              <a:extLst>
                <a:ext uri="{FF2B5EF4-FFF2-40B4-BE49-F238E27FC236}">
                  <a16:creationId xmlns:a16="http://schemas.microsoft.com/office/drawing/2014/main" id="{8F818766-9A76-D445-BCAA-1764CEACFD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455" y="1171281"/>
              <a:ext cx="1477818" cy="2678548"/>
              <a:chOff x="554182" y="1985841"/>
              <a:chExt cx="1477818" cy="2678548"/>
            </a:xfrm>
          </p:grpSpPr>
          <p:grpSp>
            <p:nvGrpSpPr>
              <p:cNvPr id="204880" name="Group 14">
                <a:extLst>
                  <a:ext uri="{FF2B5EF4-FFF2-40B4-BE49-F238E27FC236}">
                    <a16:creationId xmlns:a16="http://schemas.microsoft.com/office/drawing/2014/main" id="{5E53D31F-82D7-BE4C-9B03-609DE6DF1C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4182" y="1985841"/>
                <a:ext cx="1477818" cy="1339274"/>
                <a:chOff x="554182" y="2567709"/>
                <a:chExt cx="1477818" cy="1339274"/>
              </a:xfrm>
            </p:grpSpPr>
            <p:grpSp>
              <p:nvGrpSpPr>
                <p:cNvPr id="204892" name="Group 8">
                  <a:extLst>
                    <a:ext uri="{FF2B5EF4-FFF2-40B4-BE49-F238E27FC236}">
                      <a16:creationId xmlns:a16="http://schemas.microsoft.com/office/drawing/2014/main" id="{D1F87070-D880-2F4F-8C7C-962D9F6F783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2567709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98" name="Rectangle 4">
                    <a:extLst>
                      <a:ext uri="{FF2B5EF4-FFF2-40B4-BE49-F238E27FC236}">
                        <a16:creationId xmlns:a16="http://schemas.microsoft.com/office/drawing/2014/main" id="{392C96FF-687D-D547-9305-145A728131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solidFill>
                    <a:schemeClr val="accent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FF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99" name="Rectangle 5">
                    <a:extLst>
                      <a:ext uri="{FF2B5EF4-FFF2-40B4-BE49-F238E27FC236}">
                        <a16:creationId xmlns:a16="http://schemas.microsoft.com/office/drawing/2014/main" id="{5F74856F-95A1-D841-A958-EA780650D8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900" name="Rectangle 6">
                    <a:extLst>
                      <a:ext uri="{FF2B5EF4-FFF2-40B4-BE49-F238E27FC236}">
                        <a16:creationId xmlns:a16="http://schemas.microsoft.com/office/drawing/2014/main" id="{CBFAC325-9657-994B-9238-C4DA29CFD6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901" name="Rectangle 7">
                    <a:extLst>
                      <a:ext uri="{FF2B5EF4-FFF2-40B4-BE49-F238E27FC236}">
                        <a16:creationId xmlns:a16="http://schemas.microsoft.com/office/drawing/2014/main" id="{F2CF2467-32AE-0642-96C8-DF4F575595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04893" name="Group 9">
                  <a:extLst>
                    <a:ext uri="{FF2B5EF4-FFF2-40B4-BE49-F238E27FC236}">
                      <a16:creationId xmlns:a16="http://schemas.microsoft.com/office/drawing/2014/main" id="{E168B4AC-E2C4-D04C-B9ED-8506856BB70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3237346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94" name="Rectangle 10">
                    <a:extLst>
                      <a:ext uri="{FF2B5EF4-FFF2-40B4-BE49-F238E27FC236}">
                        <a16:creationId xmlns:a16="http://schemas.microsoft.com/office/drawing/2014/main" id="{8563F376-E3A4-6A4C-BE09-37FB9F2984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95" name="Rectangle 11">
                    <a:extLst>
                      <a:ext uri="{FF2B5EF4-FFF2-40B4-BE49-F238E27FC236}">
                        <a16:creationId xmlns:a16="http://schemas.microsoft.com/office/drawing/2014/main" id="{CA1F526D-DAEF-5047-83AF-E0CBB6D5FFC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96" name="Rectangle 12">
                    <a:extLst>
                      <a:ext uri="{FF2B5EF4-FFF2-40B4-BE49-F238E27FC236}">
                        <a16:creationId xmlns:a16="http://schemas.microsoft.com/office/drawing/2014/main" id="{FCCA7C5E-7CF8-554F-95DC-019A419BDD2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97" name="Rectangle 13">
                    <a:extLst>
                      <a:ext uri="{FF2B5EF4-FFF2-40B4-BE49-F238E27FC236}">
                        <a16:creationId xmlns:a16="http://schemas.microsoft.com/office/drawing/2014/main" id="{AC5A2505-64AF-5D4C-ADAD-0BEEF87B84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04881" name="Group 15">
                <a:extLst>
                  <a:ext uri="{FF2B5EF4-FFF2-40B4-BE49-F238E27FC236}">
                    <a16:creationId xmlns:a16="http://schemas.microsoft.com/office/drawing/2014/main" id="{CE07CF01-55AF-A245-92DE-7F2F9E945C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4182" y="3325115"/>
                <a:ext cx="1477818" cy="1339274"/>
                <a:chOff x="554182" y="2567709"/>
                <a:chExt cx="1477818" cy="1339274"/>
              </a:xfrm>
            </p:grpSpPr>
            <p:grpSp>
              <p:nvGrpSpPr>
                <p:cNvPr id="204882" name="Group 8">
                  <a:extLst>
                    <a:ext uri="{FF2B5EF4-FFF2-40B4-BE49-F238E27FC236}">
                      <a16:creationId xmlns:a16="http://schemas.microsoft.com/office/drawing/2014/main" id="{D2B37122-A045-AE47-9795-1339478C5E4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2567709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88" name="Rectangle 22">
                    <a:extLst>
                      <a:ext uri="{FF2B5EF4-FFF2-40B4-BE49-F238E27FC236}">
                        <a16:creationId xmlns:a16="http://schemas.microsoft.com/office/drawing/2014/main" id="{3860D1D6-9837-0347-83C4-04B654DDF2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solidFill>
                    <a:schemeClr val="accent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89" name="Rectangle 23">
                    <a:extLst>
                      <a:ext uri="{FF2B5EF4-FFF2-40B4-BE49-F238E27FC236}">
                        <a16:creationId xmlns:a16="http://schemas.microsoft.com/office/drawing/2014/main" id="{62AE6AA0-1EAB-2D46-A996-5D4DA15D3D4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90" name="Rectangle 24">
                    <a:extLst>
                      <a:ext uri="{FF2B5EF4-FFF2-40B4-BE49-F238E27FC236}">
                        <a16:creationId xmlns:a16="http://schemas.microsoft.com/office/drawing/2014/main" id="{FE9E0496-C4DD-2C4C-9308-DA86AD12AEC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91" name="Rectangle 25">
                    <a:extLst>
                      <a:ext uri="{FF2B5EF4-FFF2-40B4-BE49-F238E27FC236}">
                        <a16:creationId xmlns:a16="http://schemas.microsoft.com/office/drawing/2014/main" id="{45B46D19-62B6-FB47-80C7-4D7C4030022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04883" name="Group 9">
                  <a:extLst>
                    <a:ext uri="{FF2B5EF4-FFF2-40B4-BE49-F238E27FC236}">
                      <a16:creationId xmlns:a16="http://schemas.microsoft.com/office/drawing/2014/main" id="{09EE0746-7FB8-3B4E-89E4-2356BCDC2A3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3237346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84" name="Rectangle 18">
                    <a:extLst>
                      <a:ext uri="{FF2B5EF4-FFF2-40B4-BE49-F238E27FC236}">
                        <a16:creationId xmlns:a16="http://schemas.microsoft.com/office/drawing/2014/main" id="{2C070DAB-282D-0F43-BC2D-3EB5D1EDE6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85" name="Rectangle 19">
                    <a:extLst>
                      <a:ext uri="{FF2B5EF4-FFF2-40B4-BE49-F238E27FC236}">
                        <a16:creationId xmlns:a16="http://schemas.microsoft.com/office/drawing/2014/main" id="{8569DA31-5D9F-784E-975B-5CA884DC6F8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86" name="Rectangle 20">
                    <a:extLst>
                      <a:ext uri="{FF2B5EF4-FFF2-40B4-BE49-F238E27FC236}">
                        <a16:creationId xmlns:a16="http://schemas.microsoft.com/office/drawing/2014/main" id="{1138C867-21A3-4C48-9391-F8F53F51C5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87" name="Rectangle 21">
                    <a:extLst>
                      <a:ext uri="{FF2B5EF4-FFF2-40B4-BE49-F238E27FC236}">
                        <a16:creationId xmlns:a16="http://schemas.microsoft.com/office/drawing/2014/main" id="{2147672E-5749-A043-AA1D-51CE47EA38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204857" name="Group 49">
              <a:extLst>
                <a:ext uri="{FF2B5EF4-FFF2-40B4-BE49-F238E27FC236}">
                  <a16:creationId xmlns:a16="http://schemas.microsoft.com/office/drawing/2014/main" id="{289FCCA6-BB5E-534E-9984-4DC980EE6C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455" y="3849829"/>
              <a:ext cx="1477818" cy="2678548"/>
              <a:chOff x="2433782" y="3512702"/>
              <a:chExt cx="1477818" cy="2678548"/>
            </a:xfrm>
          </p:grpSpPr>
          <p:grpSp>
            <p:nvGrpSpPr>
              <p:cNvPr id="204858" name="Group 26">
                <a:extLst>
                  <a:ext uri="{FF2B5EF4-FFF2-40B4-BE49-F238E27FC236}">
                    <a16:creationId xmlns:a16="http://schemas.microsoft.com/office/drawing/2014/main" id="{CABF43E6-1ABB-A84D-BB49-03AF721480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33782" y="3512702"/>
                <a:ext cx="1477818" cy="1339274"/>
                <a:chOff x="554182" y="2567709"/>
                <a:chExt cx="1477818" cy="1339274"/>
              </a:xfrm>
            </p:grpSpPr>
            <p:grpSp>
              <p:nvGrpSpPr>
                <p:cNvPr id="204870" name="Group 8">
                  <a:extLst>
                    <a:ext uri="{FF2B5EF4-FFF2-40B4-BE49-F238E27FC236}">
                      <a16:creationId xmlns:a16="http://schemas.microsoft.com/office/drawing/2014/main" id="{3071293A-677E-7749-AB44-5189C8C277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2567709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76" name="Rectangle 33">
                    <a:extLst>
                      <a:ext uri="{FF2B5EF4-FFF2-40B4-BE49-F238E27FC236}">
                        <a16:creationId xmlns:a16="http://schemas.microsoft.com/office/drawing/2014/main" id="{B6241995-D0E9-A940-A603-8287D794CF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solidFill>
                    <a:schemeClr val="accent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77" name="Rectangle 34">
                    <a:extLst>
                      <a:ext uri="{FF2B5EF4-FFF2-40B4-BE49-F238E27FC236}">
                        <a16:creationId xmlns:a16="http://schemas.microsoft.com/office/drawing/2014/main" id="{86F80727-F62A-9D4C-8C38-A8F6D16E49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78" name="Rectangle 35">
                    <a:extLst>
                      <a:ext uri="{FF2B5EF4-FFF2-40B4-BE49-F238E27FC236}">
                        <a16:creationId xmlns:a16="http://schemas.microsoft.com/office/drawing/2014/main" id="{5E774BFD-7EB9-3742-A1BD-AD4B859F38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79" name="Rectangle 36">
                    <a:extLst>
                      <a:ext uri="{FF2B5EF4-FFF2-40B4-BE49-F238E27FC236}">
                        <a16:creationId xmlns:a16="http://schemas.microsoft.com/office/drawing/2014/main" id="{57290307-D9CE-2E4B-9FC1-9D33CFD159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04871" name="Group 9">
                  <a:extLst>
                    <a:ext uri="{FF2B5EF4-FFF2-40B4-BE49-F238E27FC236}">
                      <a16:creationId xmlns:a16="http://schemas.microsoft.com/office/drawing/2014/main" id="{211AD9A3-4FEF-3A4B-8E9B-AA90A7440E5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3237346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72" name="Rectangle 29">
                    <a:extLst>
                      <a:ext uri="{FF2B5EF4-FFF2-40B4-BE49-F238E27FC236}">
                        <a16:creationId xmlns:a16="http://schemas.microsoft.com/office/drawing/2014/main" id="{071FFEB7-360E-6640-A48A-17B6CC673CC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73" name="Rectangle 30">
                    <a:extLst>
                      <a:ext uri="{FF2B5EF4-FFF2-40B4-BE49-F238E27FC236}">
                        <a16:creationId xmlns:a16="http://schemas.microsoft.com/office/drawing/2014/main" id="{7F3E712F-CF91-5D4E-AF6A-80682726E1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74" name="Rectangle 31">
                    <a:extLst>
                      <a:ext uri="{FF2B5EF4-FFF2-40B4-BE49-F238E27FC236}">
                        <a16:creationId xmlns:a16="http://schemas.microsoft.com/office/drawing/2014/main" id="{DFEF31A4-F579-A247-A723-58457AF618F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75" name="Rectangle 32">
                    <a:extLst>
                      <a:ext uri="{FF2B5EF4-FFF2-40B4-BE49-F238E27FC236}">
                        <a16:creationId xmlns:a16="http://schemas.microsoft.com/office/drawing/2014/main" id="{ED92D0C3-6966-6A4B-BD80-2F72D3486A8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204859" name="Group 37">
                <a:extLst>
                  <a:ext uri="{FF2B5EF4-FFF2-40B4-BE49-F238E27FC236}">
                    <a16:creationId xmlns:a16="http://schemas.microsoft.com/office/drawing/2014/main" id="{636C1AD9-BEFE-AF46-95A0-A506DED6210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33782" y="4851976"/>
                <a:ext cx="1477818" cy="1339274"/>
                <a:chOff x="554182" y="2567709"/>
                <a:chExt cx="1477818" cy="1339274"/>
              </a:xfrm>
            </p:grpSpPr>
            <p:grpSp>
              <p:nvGrpSpPr>
                <p:cNvPr id="204860" name="Group 8">
                  <a:extLst>
                    <a:ext uri="{FF2B5EF4-FFF2-40B4-BE49-F238E27FC236}">
                      <a16:creationId xmlns:a16="http://schemas.microsoft.com/office/drawing/2014/main" id="{06FF58A0-6011-7349-BB61-CBE7D5A2E05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2567709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66" name="Rectangle 44">
                    <a:extLst>
                      <a:ext uri="{FF2B5EF4-FFF2-40B4-BE49-F238E27FC236}">
                        <a16:creationId xmlns:a16="http://schemas.microsoft.com/office/drawing/2014/main" id="{9C2FFA36-BA26-4743-880B-2503CBA7F8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solidFill>
                    <a:schemeClr val="accent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67" name="Rectangle 45">
                    <a:extLst>
                      <a:ext uri="{FF2B5EF4-FFF2-40B4-BE49-F238E27FC236}">
                        <a16:creationId xmlns:a16="http://schemas.microsoft.com/office/drawing/2014/main" id="{BF1C7024-90CA-CE48-BFE5-E0A25DA6A0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68" name="Rectangle 46">
                    <a:extLst>
                      <a:ext uri="{FF2B5EF4-FFF2-40B4-BE49-F238E27FC236}">
                        <a16:creationId xmlns:a16="http://schemas.microsoft.com/office/drawing/2014/main" id="{A9A5A2AE-22BA-5340-8519-9020283E1D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69" name="Rectangle 47">
                    <a:extLst>
                      <a:ext uri="{FF2B5EF4-FFF2-40B4-BE49-F238E27FC236}">
                        <a16:creationId xmlns:a16="http://schemas.microsoft.com/office/drawing/2014/main" id="{8C5A8915-F10E-2D4B-993C-368F6A36C3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04861" name="Group 9">
                  <a:extLst>
                    <a:ext uri="{FF2B5EF4-FFF2-40B4-BE49-F238E27FC236}">
                      <a16:creationId xmlns:a16="http://schemas.microsoft.com/office/drawing/2014/main" id="{9EB07DC0-9455-C146-ACF0-AEEDE362BC0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4182" y="3237346"/>
                  <a:ext cx="1477818" cy="669637"/>
                  <a:chOff x="554182" y="2567709"/>
                  <a:chExt cx="1477818" cy="669637"/>
                </a:xfrm>
              </p:grpSpPr>
              <p:sp>
                <p:nvSpPr>
                  <p:cNvPr id="204862" name="Rectangle 40">
                    <a:extLst>
                      <a:ext uri="{FF2B5EF4-FFF2-40B4-BE49-F238E27FC236}">
                        <a16:creationId xmlns:a16="http://schemas.microsoft.com/office/drawing/2014/main" id="{DD0B04B3-55F9-F147-979F-9C7D0115E8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567709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63" name="Rectangle 41">
                    <a:extLst>
                      <a:ext uri="{FF2B5EF4-FFF2-40B4-BE49-F238E27FC236}">
                        <a16:creationId xmlns:a16="http://schemas.microsoft.com/office/drawing/2014/main" id="{E1934A2B-0424-D04E-A932-7698DAA5D1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733964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64" name="Rectangle 42">
                    <a:extLst>
                      <a:ext uri="{FF2B5EF4-FFF2-40B4-BE49-F238E27FC236}">
                        <a16:creationId xmlns:a16="http://schemas.microsoft.com/office/drawing/2014/main" id="{5C0D8847-613B-1B44-8D9B-144B893A7B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2904836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4865" name="Rectangle 43">
                    <a:extLst>
                      <a:ext uri="{FF2B5EF4-FFF2-40B4-BE49-F238E27FC236}">
                        <a16:creationId xmlns:a16="http://schemas.microsoft.com/office/drawing/2014/main" id="{6CF3C525-EFB1-DD4C-9361-F1943A99B25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4182" y="3071091"/>
                    <a:ext cx="1477818" cy="16625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60000"/>
                      <a:buFont typeface="Wingdings" pitchFamily="2" charset="2"/>
                      <a:buChar char="q"/>
                      <a:defRPr sz="22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70000"/>
                      <a:buFont typeface="Wingdings" pitchFamily="2" charset="2"/>
                      <a:buChar char="q"/>
                      <a:defRPr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accent1"/>
                      </a:buClr>
                      <a:buSzPct val="75000"/>
                      <a:buFont typeface="Wingdings" pitchFamily="2" charset="2"/>
                      <a:buChar char="§"/>
                      <a:defRPr sz="160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>
                      <a:solidFill>
                        <a:srgbClr val="000000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82949" name="Group 59">
            <a:extLst>
              <a:ext uri="{FF2B5EF4-FFF2-40B4-BE49-F238E27FC236}">
                <a16:creationId xmlns:a16="http://schemas.microsoft.com/office/drawing/2014/main" id="{39FE42E4-53B3-0D40-A2A9-7F9F802C7784}"/>
              </a:ext>
            </a:extLst>
          </p:cNvPr>
          <p:cNvGrpSpPr>
            <a:grpSpLocks/>
          </p:cNvGrpSpPr>
          <p:nvPr/>
        </p:nvGrpSpPr>
        <p:grpSpPr bwMode="auto">
          <a:xfrm>
            <a:off x="4502150" y="3314700"/>
            <a:ext cx="1477963" cy="1338263"/>
            <a:chOff x="2544619" y="2612161"/>
            <a:chExt cx="1477818" cy="1339274"/>
          </a:xfrm>
        </p:grpSpPr>
        <p:sp>
          <p:nvSpPr>
            <p:cNvPr id="204848" name="Rectangle 51">
              <a:extLst>
                <a:ext uri="{FF2B5EF4-FFF2-40B4-BE49-F238E27FC236}">
                  <a16:creationId xmlns:a16="http://schemas.microsoft.com/office/drawing/2014/main" id="{958A575C-5101-C447-BFCE-EB9B908CF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2612161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9" name="Rectangle 52">
              <a:extLst>
                <a:ext uri="{FF2B5EF4-FFF2-40B4-BE49-F238E27FC236}">
                  <a16:creationId xmlns:a16="http://schemas.microsoft.com/office/drawing/2014/main" id="{36CA5E67-AEB2-EC48-B5F7-6EFF68219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2783033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50" name="Rectangle 53">
              <a:extLst>
                <a:ext uri="{FF2B5EF4-FFF2-40B4-BE49-F238E27FC236}">
                  <a16:creationId xmlns:a16="http://schemas.microsoft.com/office/drawing/2014/main" id="{CFEC1B95-89F2-E940-B317-42F6AB750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2949288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51" name="Rectangle 54">
              <a:extLst>
                <a:ext uri="{FF2B5EF4-FFF2-40B4-BE49-F238E27FC236}">
                  <a16:creationId xmlns:a16="http://schemas.microsoft.com/office/drawing/2014/main" id="{89D7E3AF-1EBC-5347-9D3E-BAF206F4B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115543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52" name="Rectangle 55">
              <a:extLst>
                <a:ext uri="{FF2B5EF4-FFF2-40B4-BE49-F238E27FC236}">
                  <a16:creationId xmlns:a16="http://schemas.microsoft.com/office/drawing/2014/main" id="{021F1176-8994-084E-AB55-4769794FE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286415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53" name="Rectangle 56">
              <a:extLst>
                <a:ext uri="{FF2B5EF4-FFF2-40B4-BE49-F238E27FC236}">
                  <a16:creationId xmlns:a16="http://schemas.microsoft.com/office/drawing/2014/main" id="{511872EA-C62C-B143-9102-803886D8D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452670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54" name="Rectangle 57">
              <a:extLst>
                <a:ext uri="{FF2B5EF4-FFF2-40B4-BE49-F238E27FC236}">
                  <a16:creationId xmlns:a16="http://schemas.microsoft.com/office/drawing/2014/main" id="{B8DAE724-E518-CC40-9804-DD3656A5C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618925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55" name="Rectangle 58">
              <a:extLst>
                <a:ext uri="{FF2B5EF4-FFF2-40B4-BE49-F238E27FC236}">
                  <a16:creationId xmlns:a16="http://schemas.microsoft.com/office/drawing/2014/main" id="{1DFA08FA-9FAF-784E-86E8-670F1FDBB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785180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2950" name="TextBox 60">
            <a:extLst>
              <a:ext uri="{FF2B5EF4-FFF2-40B4-BE49-F238E27FC236}">
                <a16:creationId xmlns:a16="http://schemas.microsoft.com/office/drawing/2014/main" id="{939AFD36-29C6-6E4F-8F69-C896FC553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8363" y="2898775"/>
            <a:ext cx="113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Tag store</a:t>
            </a:r>
          </a:p>
        </p:txBody>
      </p:sp>
      <p:grpSp>
        <p:nvGrpSpPr>
          <p:cNvPr id="82951" name="Group 61">
            <a:extLst>
              <a:ext uri="{FF2B5EF4-FFF2-40B4-BE49-F238E27FC236}">
                <a16:creationId xmlns:a16="http://schemas.microsoft.com/office/drawing/2014/main" id="{D368EBC7-5123-7F4B-8209-F043C1027D85}"/>
              </a:ext>
            </a:extLst>
          </p:cNvPr>
          <p:cNvGrpSpPr>
            <a:grpSpLocks/>
          </p:cNvGrpSpPr>
          <p:nvPr/>
        </p:nvGrpSpPr>
        <p:grpSpPr bwMode="auto">
          <a:xfrm>
            <a:off x="6400800" y="3309938"/>
            <a:ext cx="1477963" cy="1339850"/>
            <a:chOff x="2544619" y="2612161"/>
            <a:chExt cx="1477818" cy="1339274"/>
          </a:xfrm>
        </p:grpSpPr>
        <p:sp>
          <p:nvSpPr>
            <p:cNvPr id="204840" name="Rectangle 62">
              <a:extLst>
                <a:ext uri="{FF2B5EF4-FFF2-40B4-BE49-F238E27FC236}">
                  <a16:creationId xmlns:a16="http://schemas.microsoft.com/office/drawing/2014/main" id="{0B93FC90-176C-374D-93BB-8F21D58BA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2612161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1" name="Rectangle 63">
              <a:extLst>
                <a:ext uri="{FF2B5EF4-FFF2-40B4-BE49-F238E27FC236}">
                  <a16:creationId xmlns:a16="http://schemas.microsoft.com/office/drawing/2014/main" id="{FCC74668-FEF4-7541-A6A7-906DECD29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2783033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2" name="Rectangle 64">
              <a:extLst>
                <a:ext uri="{FF2B5EF4-FFF2-40B4-BE49-F238E27FC236}">
                  <a16:creationId xmlns:a16="http://schemas.microsoft.com/office/drawing/2014/main" id="{700C0ADE-D1B7-084F-A354-7C2B919BC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2949288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3" name="Rectangle 65">
              <a:extLst>
                <a:ext uri="{FF2B5EF4-FFF2-40B4-BE49-F238E27FC236}">
                  <a16:creationId xmlns:a16="http://schemas.microsoft.com/office/drawing/2014/main" id="{B218AF82-A324-F745-B3B6-637C38A05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115543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4" name="Rectangle 66">
              <a:extLst>
                <a:ext uri="{FF2B5EF4-FFF2-40B4-BE49-F238E27FC236}">
                  <a16:creationId xmlns:a16="http://schemas.microsoft.com/office/drawing/2014/main" id="{F6A80D79-A87B-8C42-BDEB-765C30AB3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286415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5" name="Rectangle 67">
              <a:extLst>
                <a:ext uri="{FF2B5EF4-FFF2-40B4-BE49-F238E27FC236}">
                  <a16:creationId xmlns:a16="http://schemas.microsoft.com/office/drawing/2014/main" id="{048E26D5-A778-104E-BAFA-B9575984F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452670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6" name="Rectangle 68">
              <a:extLst>
                <a:ext uri="{FF2B5EF4-FFF2-40B4-BE49-F238E27FC236}">
                  <a16:creationId xmlns:a16="http://schemas.microsoft.com/office/drawing/2014/main" id="{3E5E830E-29F5-9341-B02D-EF05DF0FE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618925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847" name="Rectangle 69">
              <a:extLst>
                <a:ext uri="{FF2B5EF4-FFF2-40B4-BE49-F238E27FC236}">
                  <a16:creationId xmlns:a16="http://schemas.microsoft.com/office/drawing/2014/main" id="{FEC45425-AAAF-5E4F-B4C6-B0215F775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619" y="3785180"/>
              <a:ext cx="1477818" cy="166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2952" name="TextBox 70">
            <a:extLst>
              <a:ext uri="{FF2B5EF4-FFF2-40B4-BE49-F238E27FC236}">
                <a16:creationId xmlns:a16="http://schemas.microsoft.com/office/drawing/2014/main" id="{794D0C8E-909A-3344-A6E8-DEB77ED36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8438" y="2894013"/>
            <a:ext cx="12493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 store</a:t>
            </a:r>
          </a:p>
        </p:txBody>
      </p:sp>
      <p:sp>
        <p:nvSpPr>
          <p:cNvPr id="82953" name="Rectangle 71">
            <a:extLst>
              <a:ext uri="{FF2B5EF4-FFF2-40B4-BE49-F238E27FC236}">
                <a16:creationId xmlns:a16="http://schemas.microsoft.com/office/drawing/2014/main" id="{0BD96832-2DA4-8F4C-9649-160E10362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1550" y="2944813"/>
            <a:ext cx="1477963" cy="33337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954" name="TextBox 72">
            <a:extLst>
              <a:ext uri="{FF2B5EF4-FFF2-40B4-BE49-F238E27FC236}">
                <a16:creationId xmlns:a16="http://schemas.microsoft.com/office/drawing/2014/main" id="{C21EBB3C-B7E0-3B40-AF9F-6A350F84E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550" y="3332163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Address</a:t>
            </a:r>
          </a:p>
        </p:txBody>
      </p:sp>
      <p:cxnSp>
        <p:nvCxnSpPr>
          <p:cNvPr id="82955" name="Straight Connector 74">
            <a:extLst>
              <a:ext uri="{FF2B5EF4-FFF2-40B4-BE49-F238E27FC236}">
                <a16:creationId xmlns:a16="http://schemas.microsoft.com/office/drawing/2014/main" id="{39469B1D-B497-D14E-A2AD-32B91F22D2C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011488" y="3111500"/>
            <a:ext cx="33178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56" name="Straight Connector 75">
            <a:extLst>
              <a:ext uri="{FF2B5EF4-FFF2-40B4-BE49-F238E27FC236}">
                <a16:creationId xmlns:a16="http://schemas.microsoft.com/office/drawing/2014/main" id="{272CF4F2-4B11-B649-A710-54E0A594AC6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75706" y="3110707"/>
            <a:ext cx="3333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957" name="TextBox 78">
            <a:extLst>
              <a:ext uri="{FF2B5EF4-FFF2-40B4-BE49-F238E27FC236}">
                <a16:creationId xmlns:a16="http://schemas.microsoft.com/office/drawing/2014/main" id="{47190795-8184-3D4E-83FB-6B4734735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6775" y="2593975"/>
            <a:ext cx="43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tag</a:t>
            </a:r>
          </a:p>
        </p:txBody>
      </p:sp>
      <p:sp>
        <p:nvSpPr>
          <p:cNvPr id="82958" name="TextBox 80">
            <a:extLst>
              <a:ext uri="{FF2B5EF4-FFF2-40B4-BE49-F238E27FC236}">
                <a16:creationId xmlns:a16="http://schemas.microsoft.com/office/drawing/2014/main" id="{F50EE21B-E572-554B-A28D-CD83F35C8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2608263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index</a:t>
            </a:r>
          </a:p>
        </p:txBody>
      </p:sp>
      <p:sp>
        <p:nvSpPr>
          <p:cNvPr id="82959" name="TextBox 81">
            <a:extLst>
              <a:ext uri="{FF2B5EF4-FFF2-40B4-BE49-F238E27FC236}">
                <a16:creationId xmlns:a16="http://schemas.microsoft.com/office/drawing/2014/main" id="{143E8BE5-DC6F-0549-A0AC-B5C0BEE3B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2608263"/>
            <a:ext cx="1179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byte in block</a:t>
            </a:r>
          </a:p>
        </p:txBody>
      </p:sp>
      <p:sp>
        <p:nvSpPr>
          <p:cNvPr id="82960" name="TextBox 82">
            <a:extLst>
              <a:ext uri="{FF2B5EF4-FFF2-40B4-BE49-F238E27FC236}">
                <a16:creationId xmlns:a16="http://schemas.microsoft.com/office/drawing/2014/main" id="{0DF59BD7-64C3-0443-B947-1A330544D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6588" y="2944813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3 bits</a:t>
            </a:r>
          </a:p>
        </p:txBody>
      </p:sp>
      <p:sp>
        <p:nvSpPr>
          <p:cNvPr id="82961" name="TextBox 83">
            <a:extLst>
              <a:ext uri="{FF2B5EF4-FFF2-40B4-BE49-F238E27FC236}">
                <a16:creationId xmlns:a16="http://schemas.microsoft.com/office/drawing/2014/main" id="{D4043E30-6EFA-C84B-B6E6-7DEB7E4B2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3188" y="2943225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3 bits</a:t>
            </a:r>
          </a:p>
        </p:txBody>
      </p:sp>
      <p:sp>
        <p:nvSpPr>
          <p:cNvPr id="82962" name="TextBox 84">
            <a:extLst>
              <a:ext uri="{FF2B5EF4-FFF2-40B4-BE49-F238E27FC236}">
                <a16:creationId xmlns:a16="http://schemas.microsoft.com/office/drawing/2014/main" id="{BE5FA358-5B0E-C147-8D9B-8DB6B277E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1550" y="2960688"/>
            <a:ext cx="3825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2b</a:t>
            </a:r>
          </a:p>
        </p:txBody>
      </p:sp>
      <p:cxnSp>
        <p:nvCxnSpPr>
          <p:cNvPr id="82963" name="Straight Connector 86">
            <a:extLst>
              <a:ext uri="{FF2B5EF4-FFF2-40B4-BE49-F238E27FC236}">
                <a16:creationId xmlns:a16="http://schemas.microsoft.com/office/drawing/2014/main" id="{44F1ED8A-3E11-EA4F-998E-1FCE9D040271}"/>
              </a:ext>
            </a:extLst>
          </p:cNvPr>
          <p:cNvCxnSpPr>
            <a:cxnSpLocks noChangeShapeType="1"/>
            <a:stCxn id="82953" idx="2"/>
          </p:cNvCxnSpPr>
          <p:nvPr/>
        </p:nvCxnSpPr>
        <p:spPr bwMode="auto">
          <a:xfrm rot="16200000" flipH="1">
            <a:off x="2625726" y="3632200"/>
            <a:ext cx="711200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64" name="Straight Arrow Connector 88">
            <a:extLst>
              <a:ext uri="{FF2B5EF4-FFF2-40B4-BE49-F238E27FC236}">
                <a16:creationId xmlns:a16="http://schemas.microsoft.com/office/drawing/2014/main" id="{5E4F17A2-E9D4-C24F-A7EB-A07E90317B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982913" y="3979863"/>
            <a:ext cx="1519237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65" name="Straight Arrow Connector 89">
            <a:extLst>
              <a:ext uri="{FF2B5EF4-FFF2-40B4-BE49-F238E27FC236}">
                <a16:creationId xmlns:a16="http://schemas.microsoft.com/office/drawing/2014/main" id="{8F00721B-A16B-C94D-8FE1-115A6F5785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61088" y="3989388"/>
            <a:ext cx="2397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66" name="Straight Connector 95">
            <a:extLst>
              <a:ext uri="{FF2B5EF4-FFF2-40B4-BE49-F238E27FC236}">
                <a16:creationId xmlns:a16="http://schemas.microsoft.com/office/drawing/2014/main" id="{FFE49A09-93C2-754E-B0EA-35A703D7C4CB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198144" y="3983831"/>
            <a:ext cx="133985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967" name="TextBox 96">
            <a:extLst>
              <a:ext uri="{FF2B5EF4-FFF2-40B4-BE49-F238E27FC236}">
                <a16:creationId xmlns:a16="http://schemas.microsoft.com/office/drawing/2014/main" id="{BF5C8AB2-19CF-804C-9A4C-81475BB8D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2475" y="4446588"/>
            <a:ext cx="287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82968" name="TextBox 97">
            <a:extLst>
              <a:ext uri="{FF2B5EF4-FFF2-40B4-BE49-F238E27FC236}">
                <a16:creationId xmlns:a16="http://schemas.microsoft.com/office/drawing/2014/main" id="{E62BF2CE-11C2-334F-B045-496F9B00D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0" y="4437063"/>
            <a:ext cx="3984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tag</a:t>
            </a:r>
          </a:p>
        </p:txBody>
      </p:sp>
      <p:sp>
        <p:nvSpPr>
          <p:cNvPr id="82969" name="Rectangle 98">
            <a:extLst>
              <a:ext uri="{FF2B5EF4-FFF2-40B4-BE49-F238E27FC236}">
                <a16:creationId xmlns:a16="http://schemas.microsoft.com/office/drawing/2014/main" id="{D390AE3B-2F0B-7C47-A9A6-EEBCEAC14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8238" y="5068888"/>
            <a:ext cx="625475" cy="3381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970" name="TextBox 99">
            <a:extLst>
              <a:ext uri="{FF2B5EF4-FFF2-40B4-BE49-F238E27FC236}">
                <a16:creationId xmlns:a16="http://schemas.microsoft.com/office/drawing/2014/main" id="{61339B8B-8A29-8941-BDB8-DCE0D2E30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6663" y="5046663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2971" name="Straight Arrow Connector 101">
            <a:extLst>
              <a:ext uri="{FF2B5EF4-FFF2-40B4-BE49-F238E27FC236}">
                <a16:creationId xmlns:a16="http://schemas.microsoft.com/office/drawing/2014/main" id="{75B7BF4C-984A-724A-A488-2DF304A16CBB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076032" y="4864894"/>
            <a:ext cx="41910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72" name="Straight Arrow Connector 106">
            <a:extLst>
              <a:ext uri="{FF2B5EF4-FFF2-40B4-BE49-F238E27FC236}">
                <a16:creationId xmlns:a16="http://schemas.microsoft.com/office/drawing/2014/main" id="{479CEA7A-1CC2-DB43-BEB3-E2C04E6AA4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05350" y="4649788"/>
            <a:ext cx="469900" cy="4238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73" name="Straight Connector 113">
            <a:extLst>
              <a:ext uri="{FF2B5EF4-FFF2-40B4-BE49-F238E27FC236}">
                <a16:creationId xmlns:a16="http://schemas.microsoft.com/office/drawing/2014/main" id="{20886D5A-7E3B-494E-8CB2-65475126AC52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464469" y="4263231"/>
            <a:ext cx="1971675" cy="36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74" name="Straight Arrow Connector 115">
            <a:extLst>
              <a:ext uri="{FF2B5EF4-FFF2-40B4-BE49-F238E27FC236}">
                <a16:creationId xmlns:a16="http://schemas.microsoft.com/office/drawing/2014/main" id="{7DD58DB8-807F-194F-9F49-9810C34D4843}"/>
              </a:ext>
            </a:extLst>
          </p:cNvPr>
          <p:cNvCxnSpPr>
            <a:cxnSpLocks noChangeShapeType="1"/>
            <a:endCxn id="82969" idx="1"/>
          </p:cNvCxnSpPr>
          <p:nvPr/>
        </p:nvCxnSpPr>
        <p:spPr bwMode="auto">
          <a:xfrm flipV="1">
            <a:off x="2468563" y="5237163"/>
            <a:ext cx="2479675" cy="301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75" name="Straight Arrow Connector 116">
            <a:extLst>
              <a:ext uri="{FF2B5EF4-FFF2-40B4-BE49-F238E27FC236}">
                <a16:creationId xmlns:a16="http://schemas.microsoft.com/office/drawing/2014/main" id="{48A692F5-CBEC-0D4A-B33E-47576A58E8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911182" y="4864894"/>
            <a:ext cx="41910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976" name="Freeform 48">
            <a:extLst>
              <a:ext uri="{FF2B5EF4-FFF2-40B4-BE49-F238E27FC236}">
                <a16:creationId xmlns:a16="http://schemas.microsoft.com/office/drawing/2014/main" id="{17FA946F-0C9E-3A47-BD6A-4336430C03E4}"/>
              </a:ext>
            </a:extLst>
          </p:cNvPr>
          <p:cNvSpPr>
            <a:spLocks/>
          </p:cNvSpPr>
          <p:nvPr/>
        </p:nvSpPr>
        <p:spPr bwMode="auto">
          <a:xfrm>
            <a:off x="6229350" y="5070475"/>
            <a:ext cx="1797050" cy="320675"/>
          </a:xfrm>
          <a:custGeom>
            <a:avLst/>
            <a:gdLst>
              <a:gd name="T0" fmla="*/ 2147483646 w 1132"/>
              <a:gd name="T1" fmla="*/ 0 h 202"/>
              <a:gd name="T2" fmla="*/ 2147483646 w 1132"/>
              <a:gd name="T3" fmla="*/ 2147483646 h 202"/>
              <a:gd name="T4" fmla="*/ 2147483646 w 1132"/>
              <a:gd name="T5" fmla="*/ 2147483646 h 202"/>
              <a:gd name="T6" fmla="*/ 0 w 1132"/>
              <a:gd name="T7" fmla="*/ 0 h 202"/>
              <a:gd name="T8" fmla="*/ 2147483646 w 1132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2"/>
              <a:gd name="T16" fmla="*/ 0 h 202"/>
              <a:gd name="T17" fmla="*/ 1132 w 113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2" h="202">
                <a:moveTo>
                  <a:pt x="1132" y="0"/>
                </a:moveTo>
                <a:lnTo>
                  <a:pt x="849" y="202"/>
                </a:lnTo>
                <a:lnTo>
                  <a:pt x="283" y="202"/>
                </a:lnTo>
                <a:lnTo>
                  <a:pt x="0" y="0"/>
                </a:lnTo>
                <a:lnTo>
                  <a:pt x="1132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77" name="Text Box 61">
            <a:extLst>
              <a:ext uri="{FF2B5EF4-FFF2-40B4-BE49-F238E27FC236}">
                <a16:creationId xmlns:a16="http://schemas.microsoft.com/office/drawing/2014/main" id="{1A73C6A8-FD75-B84F-9972-AD13F59D8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7038" y="5046663"/>
            <a:ext cx="696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MUX</a:t>
            </a:r>
          </a:p>
        </p:txBody>
      </p:sp>
      <p:cxnSp>
        <p:nvCxnSpPr>
          <p:cNvPr id="82978" name="Straight Arrow Connector 121">
            <a:extLst>
              <a:ext uri="{FF2B5EF4-FFF2-40B4-BE49-F238E27FC236}">
                <a16:creationId xmlns:a16="http://schemas.microsoft.com/office/drawing/2014/main" id="{42A61776-0191-9F4C-A84C-D61A62249E71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7797800" y="5230813"/>
            <a:ext cx="523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979" name="TextBox 122">
            <a:extLst>
              <a:ext uri="{FF2B5EF4-FFF2-40B4-BE49-F238E27FC236}">
                <a16:creationId xmlns:a16="http://schemas.microsoft.com/office/drawing/2014/main" id="{6891695F-42C5-8048-9AD1-D9A8B47CC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4488" y="4922838"/>
            <a:ext cx="1179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byte in block</a:t>
            </a:r>
          </a:p>
        </p:txBody>
      </p:sp>
      <p:cxnSp>
        <p:nvCxnSpPr>
          <p:cNvPr id="82980" name="Straight Arrow Connector 99">
            <a:extLst>
              <a:ext uri="{FF2B5EF4-FFF2-40B4-BE49-F238E27FC236}">
                <a16:creationId xmlns:a16="http://schemas.microsoft.com/office/drawing/2014/main" id="{48C6E5EB-C0C0-C145-9E43-10AE8031F681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5153819" y="5541169"/>
            <a:ext cx="2635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81" name="Straight Arrow Connector 100">
            <a:extLst>
              <a:ext uri="{FF2B5EF4-FFF2-40B4-BE49-F238E27FC236}">
                <a16:creationId xmlns:a16="http://schemas.microsoft.com/office/drawing/2014/main" id="{FA93CC10-8FD4-CD45-B769-B73BBE92DCA7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989762" y="5519738"/>
            <a:ext cx="26511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982" name="TextBox 102">
            <a:extLst>
              <a:ext uri="{FF2B5EF4-FFF2-40B4-BE49-F238E27FC236}">
                <a16:creationId xmlns:a16="http://schemas.microsoft.com/office/drawing/2014/main" id="{B0829A73-5BDB-1140-B0A4-17182C7357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3850" y="5545138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Hit?</a:t>
            </a:r>
          </a:p>
        </p:txBody>
      </p:sp>
      <p:sp>
        <p:nvSpPr>
          <p:cNvPr id="82983" name="TextBox 103">
            <a:extLst>
              <a:ext uri="{FF2B5EF4-FFF2-40B4-BE49-F238E27FC236}">
                <a16:creationId xmlns:a16="http://schemas.microsoft.com/office/drawing/2014/main" id="{29EEB412-A31D-B242-A542-6D303DBCA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2488" y="5545138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  <p:bldP spid="82952" grpId="0"/>
      <p:bldP spid="82953" grpId="0" animBg="1"/>
      <p:bldP spid="82954" grpId="0"/>
      <p:bldP spid="82957" grpId="0"/>
      <p:bldP spid="82958" grpId="0"/>
      <p:bldP spid="82959" grpId="0"/>
      <p:bldP spid="82960" grpId="0"/>
      <p:bldP spid="82961" grpId="0"/>
      <p:bldP spid="82962" grpId="0"/>
      <p:bldP spid="82967" grpId="0"/>
      <p:bldP spid="82968" grpId="0"/>
      <p:bldP spid="82969" grpId="0" animBg="1"/>
      <p:bldP spid="82970" grpId="0"/>
      <p:bldP spid="82977" grpId="0"/>
      <p:bldP spid="82979" grpId="0"/>
      <p:bldP spid="82982" grpId="0"/>
      <p:bldP spid="8298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Title 1">
            <a:extLst>
              <a:ext uri="{FF2B5EF4-FFF2-40B4-BE49-F238E27FC236}">
                <a16:creationId xmlns:a16="http://schemas.microsoft.com/office/drawing/2014/main" id="{A1FE6860-E3E8-4345-BE23-1078CE3F2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Direct-Mapped Caches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6F10B71A-5103-FD4C-8392-4324F4F40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Direct-mapped cache: </a:t>
            </a:r>
            <a:r>
              <a:rPr lang="en-US" altLang="en-US">
                <a:ea typeface="ＭＳ Ｐゴシック" panose="020B0600070205080204" pitchFamily="34" charset="-128"/>
              </a:rPr>
              <a:t>Two blocks in memory that map to the same index in the cache cannot be present in the cache at the same time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One index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one entry</a:t>
            </a:r>
          </a:p>
          <a:p>
            <a:pPr lvl="1"/>
            <a:endParaRPr lang="en-US" altLang="en-US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Can lead to 0% hit rate if more than one block accessed in an interleaved manner map to the same index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Assume addresses A and B have the same index bits but different tag bits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A, B, A, B, A, B, A, B, …  conflict in the cache index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All accesses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conflict misses</a:t>
            </a:r>
          </a:p>
          <a:p>
            <a:pPr lvl="1"/>
            <a:endParaRPr lang="en-US" altLang="en-US">
              <a:ea typeface="ＭＳ Ｐゴシック" panose="020B0600070205080204" pitchFamily="34" charset="-128"/>
              <a:sym typeface="Wingdings" pitchFamily="2" charset="2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1333CC33-F166-B64C-82E0-03268BFE6F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45D6C30-DBE6-734B-9172-C1CB99DF714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Content Placeholder 2">
            <a:extLst>
              <a:ext uri="{FF2B5EF4-FFF2-40B4-BE49-F238E27FC236}">
                <a16:creationId xmlns:a16="http://schemas.microsoft.com/office/drawing/2014/main" id="{C674CB11-83AA-1A42-9138-8483F689E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Addresses 0 and 8 always conflict in direct mapped cache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Instead of having one column of 8, have 2 columns of 4 blocks</a:t>
            </a: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pPr lvl="4"/>
            <a:endParaRPr lang="en-US" altLang="en-US" sz="1400">
              <a:ea typeface="ＭＳ Ｐゴシック" panose="020B0600070205080204" pitchFamily="34" charset="-128"/>
            </a:endParaRPr>
          </a:p>
        </p:txBody>
      </p:sp>
      <p:sp>
        <p:nvSpPr>
          <p:cNvPr id="206850" name="Title 1">
            <a:extLst>
              <a:ext uri="{FF2B5EF4-FFF2-40B4-BE49-F238E27FC236}">
                <a16:creationId xmlns:a16="http://schemas.microsoft.com/office/drawing/2014/main" id="{19036D9C-7EFD-A94D-AE91-6C28AAD17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Set Associativity</a:t>
            </a:r>
          </a:p>
        </p:txBody>
      </p:sp>
      <p:sp>
        <p:nvSpPr>
          <p:cNvPr id="206851" name="Slide Number Placeholder 3">
            <a:extLst>
              <a:ext uri="{FF2B5EF4-FFF2-40B4-BE49-F238E27FC236}">
                <a16:creationId xmlns:a16="http://schemas.microsoft.com/office/drawing/2014/main" id="{E78CCA65-01B5-F642-BB88-5A9925C4D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183F9D2-F520-F440-9547-C4BAC16665EF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4996" name="Rectangle 5">
            <a:extLst>
              <a:ext uri="{FF2B5EF4-FFF2-40B4-BE49-F238E27FC236}">
                <a16:creationId xmlns:a16="http://schemas.microsoft.com/office/drawing/2014/main" id="{8B08B0A6-DD82-1E47-8103-FE55152CE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2625725"/>
            <a:ext cx="1477962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4997" name="Rectangle 6">
            <a:extLst>
              <a:ext uri="{FF2B5EF4-FFF2-40B4-BE49-F238E27FC236}">
                <a16:creationId xmlns:a16="http://schemas.microsoft.com/office/drawing/2014/main" id="{04ED568D-5280-5848-B97A-8406EC0E6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2797175"/>
            <a:ext cx="1477962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4998" name="Rectangle 7">
            <a:extLst>
              <a:ext uri="{FF2B5EF4-FFF2-40B4-BE49-F238E27FC236}">
                <a16:creationId xmlns:a16="http://schemas.microsoft.com/office/drawing/2014/main" id="{4928C0D7-C081-E346-9470-DDEAF4CA9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2963863"/>
            <a:ext cx="1477962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4999" name="Rectangle 8">
            <a:extLst>
              <a:ext uri="{FF2B5EF4-FFF2-40B4-BE49-F238E27FC236}">
                <a16:creationId xmlns:a16="http://schemas.microsoft.com/office/drawing/2014/main" id="{C2F075BB-0636-F442-8625-EA8F93F07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3128963"/>
            <a:ext cx="1477962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0" name="Rectangle 9">
            <a:extLst>
              <a:ext uri="{FF2B5EF4-FFF2-40B4-BE49-F238E27FC236}">
                <a16:creationId xmlns:a16="http://schemas.microsoft.com/office/drawing/2014/main" id="{6A8EE411-C464-7442-A926-51F3C34D3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2630488"/>
            <a:ext cx="1477962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1" name="Rectangle 10">
            <a:extLst>
              <a:ext uri="{FF2B5EF4-FFF2-40B4-BE49-F238E27FC236}">
                <a16:creationId xmlns:a16="http://schemas.microsoft.com/office/drawing/2014/main" id="{AAC68D8D-28BE-BD4A-881C-7F9A05702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2797175"/>
            <a:ext cx="1477962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2" name="Rectangle 11">
            <a:extLst>
              <a:ext uri="{FF2B5EF4-FFF2-40B4-BE49-F238E27FC236}">
                <a16:creationId xmlns:a16="http://schemas.microsoft.com/office/drawing/2014/main" id="{50169198-6BA9-C64A-B673-4E407FF4AA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2963863"/>
            <a:ext cx="1477962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3" name="Rectangle 12">
            <a:extLst>
              <a:ext uri="{FF2B5EF4-FFF2-40B4-BE49-F238E27FC236}">
                <a16:creationId xmlns:a16="http://schemas.microsoft.com/office/drawing/2014/main" id="{0CF6F8DE-90A2-0B44-A15C-B3D4FEA86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3128963"/>
            <a:ext cx="1477962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4" name="TextBox 13">
            <a:extLst>
              <a:ext uri="{FF2B5EF4-FFF2-40B4-BE49-F238E27FC236}">
                <a16:creationId xmlns:a16="http://schemas.microsoft.com/office/drawing/2014/main" id="{A793E31E-7F07-C04D-B7A3-129E1A62C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2092325"/>
            <a:ext cx="113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Tag store</a:t>
            </a:r>
          </a:p>
        </p:txBody>
      </p:sp>
      <p:sp>
        <p:nvSpPr>
          <p:cNvPr id="85005" name="Rectangle 15">
            <a:extLst>
              <a:ext uri="{FF2B5EF4-FFF2-40B4-BE49-F238E27FC236}">
                <a16:creationId xmlns:a16="http://schemas.microsoft.com/office/drawing/2014/main" id="{727D370E-3510-7640-9A68-DD8B03F88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2619375"/>
            <a:ext cx="1477963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6" name="Rectangle 16">
            <a:extLst>
              <a:ext uri="{FF2B5EF4-FFF2-40B4-BE49-F238E27FC236}">
                <a16:creationId xmlns:a16="http://schemas.microsoft.com/office/drawing/2014/main" id="{C7CCC609-679C-7B4F-B00F-3A9FDFF2B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2789238"/>
            <a:ext cx="1477963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7" name="Rectangle 17">
            <a:extLst>
              <a:ext uri="{FF2B5EF4-FFF2-40B4-BE49-F238E27FC236}">
                <a16:creationId xmlns:a16="http://schemas.microsoft.com/office/drawing/2014/main" id="{AFE05376-1E6B-D249-B934-CC39AA4AB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2955925"/>
            <a:ext cx="1477963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8" name="Rectangle 18">
            <a:extLst>
              <a:ext uri="{FF2B5EF4-FFF2-40B4-BE49-F238E27FC236}">
                <a16:creationId xmlns:a16="http://schemas.microsoft.com/office/drawing/2014/main" id="{1F330D97-9991-4646-852B-0FC0BC6D2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3122613"/>
            <a:ext cx="1477963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09" name="Rectangle 19">
            <a:extLst>
              <a:ext uri="{FF2B5EF4-FFF2-40B4-BE49-F238E27FC236}">
                <a16:creationId xmlns:a16="http://schemas.microsoft.com/office/drawing/2014/main" id="{F155AFCB-7DF5-F841-A832-E4D0015B4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038" y="2630488"/>
            <a:ext cx="1477962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10" name="Rectangle 20">
            <a:extLst>
              <a:ext uri="{FF2B5EF4-FFF2-40B4-BE49-F238E27FC236}">
                <a16:creationId xmlns:a16="http://schemas.microsoft.com/office/drawing/2014/main" id="{565202EF-92A6-0244-9E75-CA311377F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038" y="2797175"/>
            <a:ext cx="1477962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11" name="Rectangle 21">
            <a:extLst>
              <a:ext uri="{FF2B5EF4-FFF2-40B4-BE49-F238E27FC236}">
                <a16:creationId xmlns:a16="http://schemas.microsoft.com/office/drawing/2014/main" id="{2D06BD87-502D-A645-BE6E-B2A360FD8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038" y="2963863"/>
            <a:ext cx="1477962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12" name="Rectangle 22">
            <a:extLst>
              <a:ext uri="{FF2B5EF4-FFF2-40B4-BE49-F238E27FC236}">
                <a16:creationId xmlns:a16="http://schemas.microsoft.com/office/drawing/2014/main" id="{26C22D53-DDBA-1E4D-BB28-A57B05EA4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038" y="3128963"/>
            <a:ext cx="1477962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13" name="TextBox 23">
            <a:extLst>
              <a:ext uri="{FF2B5EF4-FFF2-40B4-BE49-F238E27FC236}">
                <a16:creationId xmlns:a16="http://schemas.microsoft.com/office/drawing/2014/main" id="{5C4A938F-A6B2-9D48-B620-9A9A51C12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550" y="2092325"/>
            <a:ext cx="1247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 store</a:t>
            </a:r>
          </a:p>
        </p:txBody>
      </p:sp>
      <p:sp>
        <p:nvSpPr>
          <p:cNvPr id="85014" name="TextBox 24">
            <a:extLst>
              <a:ext uri="{FF2B5EF4-FFF2-40B4-BE49-F238E27FC236}">
                <a16:creationId xmlns:a16="http://schemas.microsoft.com/office/drawing/2014/main" id="{ED9512A8-2ED1-7E40-B741-49F8CF76F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313" y="3087688"/>
            <a:ext cx="2873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85015" name="TextBox 25">
            <a:extLst>
              <a:ext uri="{FF2B5EF4-FFF2-40B4-BE49-F238E27FC236}">
                <a16:creationId xmlns:a16="http://schemas.microsoft.com/office/drawing/2014/main" id="{C8912F87-B21A-F747-88FC-92B476C99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0088" y="3078163"/>
            <a:ext cx="3984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tag</a:t>
            </a:r>
          </a:p>
        </p:txBody>
      </p:sp>
      <p:sp>
        <p:nvSpPr>
          <p:cNvPr id="85016" name="Rectangle 26">
            <a:extLst>
              <a:ext uri="{FF2B5EF4-FFF2-40B4-BE49-F238E27FC236}">
                <a16:creationId xmlns:a16="http://schemas.microsoft.com/office/drawing/2014/main" id="{D270BA95-A2A5-C544-AE56-8719AF7B1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3075" y="3711575"/>
            <a:ext cx="625475" cy="33655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17" name="TextBox 27">
            <a:extLst>
              <a:ext uri="{FF2B5EF4-FFF2-40B4-BE49-F238E27FC236}">
                <a16:creationId xmlns:a16="http://schemas.microsoft.com/office/drawing/2014/main" id="{4BF09E26-0838-ED4F-B7A1-1C0D48F15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3687763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5018" name="Straight Arrow Connector 28">
            <a:extLst>
              <a:ext uri="{FF2B5EF4-FFF2-40B4-BE49-F238E27FC236}">
                <a16:creationId xmlns:a16="http://schemas.microsoft.com/office/drawing/2014/main" id="{851DBD55-DE74-A241-9DA5-93E610AFA2B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141662" y="3506788"/>
            <a:ext cx="41751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19" name="Straight Arrow Connector 29">
            <a:extLst>
              <a:ext uri="{FF2B5EF4-FFF2-40B4-BE49-F238E27FC236}">
                <a16:creationId xmlns:a16="http://schemas.microsoft.com/office/drawing/2014/main" id="{B418482E-6671-4C42-92C3-38EC6F4E69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0188" y="3290888"/>
            <a:ext cx="469900" cy="4254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20" name="Straight Arrow Connector 30">
            <a:extLst>
              <a:ext uri="{FF2B5EF4-FFF2-40B4-BE49-F238E27FC236}">
                <a16:creationId xmlns:a16="http://schemas.microsoft.com/office/drawing/2014/main" id="{4F1F6756-8D7A-0E4A-A03C-CF84EA97A30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287419" y="3510756"/>
            <a:ext cx="4191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21" name="Straight Connector 31">
            <a:extLst>
              <a:ext uri="{FF2B5EF4-FFF2-40B4-BE49-F238E27FC236}">
                <a16:creationId xmlns:a16="http://schemas.microsoft.com/office/drawing/2014/main" id="{8D2CBA57-D97D-8C4E-BA57-C146A9A5873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674144" y="2959894"/>
            <a:ext cx="67627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22" name="TextBox 33">
            <a:extLst>
              <a:ext uri="{FF2B5EF4-FFF2-40B4-BE49-F238E27FC236}">
                <a16:creationId xmlns:a16="http://schemas.microsoft.com/office/drawing/2014/main" id="{519AE789-0F37-BE4D-A8DC-30D765533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3625" y="3086100"/>
            <a:ext cx="287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85023" name="TextBox 34">
            <a:extLst>
              <a:ext uri="{FF2B5EF4-FFF2-40B4-BE49-F238E27FC236}">
                <a16:creationId xmlns:a16="http://schemas.microsoft.com/office/drawing/2014/main" id="{4FF7EDF4-FCA1-EA49-B134-A8E53A9AA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3076575"/>
            <a:ext cx="3984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tag</a:t>
            </a:r>
          </a:p>
        </p:txBody>
      </p:sp>
      <p:sp>
        <p:nvSpPr>
          <p:cNvPr id="85024" name="Rectangle 35">
            <a:extLst>
              <a:ext uri="{FF2B5EF4-FFF2-40B4-BE49-F238E27FC236}">
                <a16:creationId xmlns:a16="http://schemas.microsoft.com/office/drawing/2014/main" id="{C2FBF7AB-BDDE-4F4A-BD88-ED89BB2F6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9388" y="3708400"/>
            <a:ext cx="625475" cy="3381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25" name="TextBox 36">
            <a:extLst>
              <a:ext uri="{FF2B5EF4-FFF2-40B4-BE49-F238E27FC236}">
                <a16:creationId xmlns:a16="http://schemas.microsoft.com/office/drawing/2014/main" id="{B52742AD-F07F-C741-8AAE-4F99B29B1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3686175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5026" name="Straight Arrow Connector 37">
            <a:extLst>
              <a:ext uri="{FF2B5EF4-FFF2-40B4-BE49-F238E27FC236}">
                <a16:creationId xmlns:a16="http://schemas.microsoft.com/office/drawing/2014/main" id="{DA4AA5AD-830E-0B40-9480-47035E31999B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577182" y="3504406"/>
            <a:ext cx="41910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27" name="Straight Arrow Connector 38">
            <a:extLst>
              <a:ext uri="{FF2B5EF4-FFF2-40B4-BE49-F238E27FC236}">
                <a16:creationId xmlns:a16="http://schemas.microsoft.com/office/drawing/2014/main" id="{073924C6-4679-8445-BEAD-EA93B94A3A8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06500" y="3289300"/>
            <a:ext cx="469900" cy="4238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28" name="Straight Connector 39">
            <a:extLst>
              <a:ext uri="{FF2B5EF4-FFF2-40B4-BE49-F238E27FC236}">
                <a16:creationId xmlns:a16="http://schemas.microsoft.com/office/drawing/2014/main" id="{DD706A6F-59B6-6C4B-B419-EE68638E918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109662" y="2957513"/>
            <a:ext cx="677863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29" name="Rectangle 40">
            <a:extLst>
              <a:ext uri="{FF2B5EF4-FFF2-40B4-BE49-F238E27FC236}">
                <a16:creationId xmlns:a16="http://schemas.microsoft.com/office/drawing/2014/main" id="{2FC146C3-2D9A-1C49-8115-1B27FCD8E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638" y="5710238"/>
            <a:ext cx="1477962" cy="33337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30" name="TextBox 41">
            <a:extLst>
              <a:ext uri="{FF2B5EF4-FFF2-40B4-BE49-F238E27FC236}">
                <a16:creationId xmlns:a16="http://schemas.microsoft.com/office/drawing/2014/main" id="{F87F9F4F-1CC7-3B46-9F79-85A89461D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650" y="4989513"/>
            <a:ext cx="1030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Address</a:t>
            </a:r>
          </a:p>
        </p:txBody>
      </p:sp>
      <p:cxnSp>
        <p:nvCxnSpPr>
          <p:cNvPr id="85031" name="Straight Connector 42">
            <a:extLst>
              <a:ext uri="{FF2B5EF4-FFF2-40B4-BE49-F238E27FC236}">
                <a16:creationId xmlns:a16="http://schemas.microsoft.com/office/drawing/2014/main" id="{36148553-DC34-4548-B6D0-112BCF7F511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681163" y="5876925"/>
            <a:ext cx="33178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32" name="Straight Connector 43">
            <a:extLst>
              <a:ext uri="{FF2B5EF4-FFF2-40B4-BE49-F238E27FC236}">
                <a16:creationId xmlns:a16="http://schemas.microsoft.com/office/drawing/2014/main" id="{5639BD86-AA30-EC4F-A5D9-7618DC2E10A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143794" y="5876132"/>
            <a:ext cx="33337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33" name="TextBox 44">
            <a:extLst>
              <a:ext uri="{FF2B5EF4-FFF2-40B4-BE49-F238E27FC236}">
                <a16:creationId xmlns:a16="http://schemas.microsoft.com/office/drawing/2014/main" id="{6F8CF935-E416-B048-AF2F-926874064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863" y="5359400"/>
            <a:ext cx="43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tag</a:t>
            </a:r>
          </a:p>
        </p:txBody>
      </p:sp>
      <p:sp>
        <p:nvSpPr>
          <p:cNvPr id="85034" name="TextBox 45">
            <a:extLst>
              <a:ext uri="{FF2B5EF4-FFF2-40B4-BE49-F238E27FC236}">
                <a16:creationId xmlns:a16="http://schemas.microsoft.com/office/drawing/2014/main" id="{3EE6F4B5-52A6-9B42-94A0-C356AD5CB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5238" y="5373688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index</a:t>
            </a:r>
          </a:p>
        </p:txBody>
      </p:sp>
      <p:sp>
        <p:nvSpPr>
          <p:cNvPr id="85035" name="TextBox 46">
            <a:extLst>
              <a:ext uri="{FF2B5EF4-FFF2-40B4-BE49-F238E27FC236}">
                <a16:creationId xmlns:a16="http://schemas.microsoft.com/office/drawing/2014/main" id="{3EDCAFCF-FA53-914B-A651-5FEA3D6D1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013" y="5373688"/>
            <a:ext cx="1179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byte in block</a:t>
            </a:r>
          </a:p>
        </p:txBody>
      </p:sp>
      <p:sp>
        <p:nvSpPr>
          <p:cNvPr id="85036" name="TextBox 47">
            <a:extLst>
              <a:ext uri="{FF2B5EF4-FFF2-40B4-BE49-F238E27FC236}">
                <a16:creationId xmlns:a16="http://schemas.microsoft.com/office/drawing/2014/main" id="{9F6B013B-EBF5-F941-B2F1-5338A9E95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263" y="5710238"/>
            <a:ext cx="6111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3 bits</a:t>
            </a:r>
          </a:p>
        </p:txBody>
      </p:sp>
      <p:sp>
        <p:nvSpPr>
          <p:cNvPr id="85037" name="TextBox 48">
            <a:extLst>
              <a:ext uri="{FF2B5EF4-FFF2-40B4-BE49-F238E27FC236}">
                <a16:creationId xmlns:a16="http://schemas.microsoft.com/office/drawing/2014/main" id="{64803C54-E82E-E848-82D1-D01AC29F65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708650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2 bits</a:t>
            </a:r>
          </a:p>
        </p:txBody>
      </p:sp>
      <p:sp>
        <p:nvSpPr>
          <p:cNvPr id="85038" name="TextBox 49">
            <a:extLst>
              <a:ext uri="{FF2B5EF4-FFF2-40B4-BE49-F238E27FC236}">
                <a16:creationId xmlns:a16="http://schemas.microsoft.com/office/drawing/2014/main" id="{AB1922A7-761A-FB4D-AD42-A40761FDF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638" y="5726113"/>
            <a:ext cx="3825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3b</a:t>
            </a:r>
          </a:p>
        </p:txBody>
      </p:sp>
      <p:sp>
        <p:nvSpPr>
          <p:cNvPr id="85039" name="Rectangle 50">
            <a:extLst>
              <a:ext uri="{FF2B5EF4-FFF2-40B4-BE49-F238E27FC236}">
                <a16:creationId xmlns:a16="http://schemas.microsoft.com/office/drawing/2014/main" id="{AB69E566-EEB8-9F45-9878-F65D33A56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8763" y="4400550"/>
            <a:ext cx="625475" cy="3381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5040" name="TextBox 51">
            <a:extLst>
              <a:ext uri="{FF2B5EF4-FFF2-40B4-BE49-F238E27FC236}">
                <a16:creationId xmlns:a16="http://schemas.microsoft.com/office/drawing/2014/main" id="{9751B287-6B33-6B4F-8645-909B40A8B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75" y="4400550"/>
            <a:ext cx="673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Logic</a:t>
            </a:r>
          </a:p>
        </p:txBody>
      </p:sp>
      <p:cxnSp>
        <p:nvCxnSpPr>
          <p:cNvPr id="85041" name="Straight Arrow Connector 53">
            <a:extLst>
              <a:ext uri="{FF2B5EF4-FFF2-40B4-BE49-F238E27FC236}">
                <a16:creationId xmlns:a16="http://schemas.microsoft.com/office/drawing/2014/main" id="{374E719D-E059-C346-9617-A0B1DAA0E2A6}"/>
              </a:ext>
            </a:extLst>
          </p:cNvPr>
          <p:cNvCxnSpPr>
            <a:cxnSpLocks noChangeShapeType="1"/>
            <a:endCxn id="85040" idx="1"/>
          </p:cNvCxnSpPr>
          <p:nvPr/>
        </p:nvCxnSpPr>
        <p:spPr bwMode="auto">
          <a:xfrm>
            <a:off x="2074863" y="4046538"/>
            <a:ext cx="735012" cy="5238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42" name="Straight Arrow Connector 55">
            <a:extLst>
              <a:ext uri="{FF2B5EF4-FFF2-40B4-BE49-F238E27FC236}">
                <a16:creationId xmlns:a16="http://schemas.microsoft.com/office/drawing/2014/main" id="{994F7738-79AF-B84D-993C-E08CB37194FE}"/>
              </a:ext>
            </a:extLst>
          </p:cNvPr>
          <p:cNvCxnSpPr>
            <a:cxnSpLocks noChangeShapeType="1"/>
            <a:endCxn id="85040" idx="0"/>
          </p:cNvCxnSpPr>
          <p:nvPr/>
        </p:nvCxnSpPr>
        <p:spPr bwMode="auto">
          <a:xfrm rot="10800000" flipV="1">
            <a:off x="3146425" y="4046538"/>
            <a:ext cx="441325" cy="3540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43" name="Straight Arrow Connector 59">
            <a:extLst>
              <a:ext uri="{FF2B5EF4-FFF2-40B4-BE49-F238E27FC236}">
                <a16:creationId xmlns:a16="http://schemas.microsoft.com/office/drawing/2014/main" id="{3EBF9E86-D70F-854D-9357-9F9AB8ED3E2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714207" y="3501231"/>
            <a:ext cx="41910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44" name="Freeform 48">
            <a:extLst>
              <a:ext uri="{FF2B5EF4-FFF2-40B4-BE49-F238E27FC236}">
                <a16:creationId xmlns:a16="http://schemas.microsoft.com/office/drawing/2014/main" id="{79A6D99C-95B3-6546-A064-7F1E0100AC15}"/>
              </a:ext>
            </a:extLst>
          </p:cNvPr>
          <p:cNvSpPr>
            <a:spLocks/>
          </p:cNvSpPr>
          <p:nvPr/>
        </p:nvSpPr>
        <p:spPr bwMode="auto">
          <a:xfrm>
            <a:off x="5649913" y="3721100"/>
            <a:ext cx="2127250" cy="320675"/>
          </a:xfrm>
          <a:custGeom>
            <a:avLst/>
            <a:gdLst>
              <a:gd name="T0" fmla="*/ 2147483646 w 1132"/>
              <a:gd name="T1" fmla="*/ 0 h 202"/>
              <a:gd name="T2" fmla="*/ 2147483646 w 1132"/>
              <a:gd name="T3" fmla="*/ 2147483646 h 202"/>
              <a:gd name="T4" fmla="*/ 2147483646 w 1132"/>
              <a:gd name="T5" fmla="*/ 2147483646 h 202"/>
              <a:gd name="T6" fmla="*/ 0 w 1132"/>
              <a:gd name="T7" fmla="*/ 0 h 202"/>
              <a:gd name="T8" fmla="*/ 2147483646 w 1132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2"/>
              <a:gd name="T16" fmla="*/ 0 h 202"/>
              <a:gd name="T17" fmla="*/ 1132 w 113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2" h="202">
                <a:moveTo>
                  <a:pt x="1132" y="0"/>
                </a:moveTo>
                <a:lnTo>
                  <a:pt x="849" y="202"/>
                </a:lnTo>
                <a:lnTo>
                  <a:pt x="283" y="202"/>
                </a:lnTo>
                <a:lnTo>
                  <a:pt x="0" y="0"/>
                </a:lnTo>
                <a:lnTo>
                  <a:pt x="1132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45" name="Text Box 61">
            <a:extLst>
              <a:ext uri="{FF2B5EF4-FFF2-40B4-BE49-F238E27FC236}">
                <a16:creationId xmlns:a16="http://schemas.microsoft.com/office/drawing/2014/main" id="{EF5D782D-8C5B-BE4B-8B41-97A9C0695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7788" y="3719513"/>
            <a:ext cx="698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MUX</a:t>
            </a:r>
          </a:p>
        </p:txBody>
      </p:sp>
      <p:cxnSp>
        <p:nvCxnSpPr>
          <p:cNvPr id="85046" name="Straight Arrow Connector 63">
            <a:extLst>
              <a:ext uri="{FF2B5EF4-FFF2-40B4-BE49-F238E27FC236}">
                <a16:creationId xmlns:a16="http://schemas.microsoft.com/office/drawing/2014/main" id="{6C6CE014-9D75-9F42-A312-7FFE93257968}"/>
              </a:ext>
            </a:extLst>
          </p:cNvPr>
          <p:cNvCxnSpPr>
            <a:cxnSpLocks noChangeShapeType="1"/>
            <a:stCxn id="85040" idx="3"/>
          </p:cNvCxnSpPr>
          <p:nvPr/>
        </p:nvCxnSpPr>
        <p:spPr bwMode="auto">
          <a:xfrm flipV="1">
            <a:off x="3482975" y="3897313"/>
            <a:ext cx="2441575" cy="673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047" name="Straight Arrow Connector 66">
            <a:extLst>
              <a:ext uri="{FF2B5EF4-FFF2-40B4-BE49-F238E27FC236}">
                <a16:creationId xmlns:a16="http://schemas.microsoft.com/office/drawing/2014/main" id="{372727CF-A123-BE4A-A0C8-6421B260113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60344" y="4256881"/>
            <a:ext cx="4191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48" name="Freeform 48">
            <a:extLst>
              <a:ext uri="{FF2B5EF4-FFF2-40B4-BE49-F238E27FC236}">
                <a16:creationId xmlns:a16="http://schemas.microsoft.com/office/drawing/2014/main" id="{F6891177-F6CB-7840-AB26-9101EF8BFB2B}"/>
              </a:ext>
            </a:extLst>
          </p:cNvPr>
          <p:cNvSpPr>
            <a:spLocks/>
          </p:cNvSpPr>
          <p:nvPr/>
        </p:nvSpPr>
        <p:spPr bwMode="auto">
          <a:xfrm>
            <a:off x="5878513" y="4500563"/>
            <a:ext cx="1797050" cy="320675"/>
          </a:xfrm>
          <a:custGeom>
            <a:avLst/>
            <a:gdLst>
              <a:gd name="T0" fmla="*/ 2147483646 w 1132"/>
              <a:gd name="T1" fmla="*/ 0 h 202"/>
              <a:gd name="T2" fmla="*/ 2147483646 w 1132"/>
              <a:gd name="T3" fmla="*/ 2147483646 h 202"/>
              <a:gd name="T4" fmla="*/ 2147483646 w 1132"/>
              <a:gd name="T5" fmla="*/ 2147483646 h 202"/>
              <a:gd name="T6" fmla="*/ 0 w 1132"/>
              <a:gd name="T7" fmla="*/ 0 h 202"/>
              <a:gd name="T8" fmla="*/ 2147483646 w 1132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2"/>
              <a:gd name="T16" fmla="*/ 0 h 202"/>
              <a:gd name="T17" fmla="*/ 1132 w 113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2" h="202">
                <a:moveTo>
                  <a:pt x="1132" y="0"/>
                </a:moveTo>
                <a:lnTo>
                  <a:pt x="849" y="202"/>
                </a:lnTo>
                <a:lnTo>
                  <a:pt x="283" y="202"/>
                </a:lnTo>
                <a:lnTo>
                  <a:pt x="0" y="0"/>
                </a:lnTo>
                <a:lnTo>
                  <a:pt x="1132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49" name="Text Box 61">
            <a:extLst>
              <a:ext uri="{FF2B5EF4-FFF2-40B4-BE49-F238E27FC236}">
                <a16:creationId xmlns:a16="http://schemas.microsoft.com/office/drawing/2014/main" id="{57B8CB76-F95A-D248-99FA-364B52555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6200" y="4475163"/>
            <a:ext cx="696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MUX</a:t>
            </a:r>
          </a:p>
        </p:txBody>
      </p:sp>
      <p:cxnSp>
        <p:nvCxnSpPr>
          <p:cNvPr id="85050" name="Straight Arrow Connector 69">
            <a:extLst>
              <a:ext uri="{FF2B5EF4-FFF2-40B4-BE49-F238E27FC236}">
                <a16:creationId xmlns:a16="http://schemas.microsoft.com/office/drawing/2014/main" id="{F6F8C069-80CF-114C-A59F-CECF2BE5DB7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7446963" y="4660900"/>
            <a:ext cx="523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51" name="TextBox 70">
            <a:extLst>
              <a:ext uri="{FF2B5EF4-FFF2-40B4-BE49-F238E27FC236}">
                <a16:creationId xmlns:a16="http://schemas.microsoft.com/office/drawing/2014/main" id="{4FDB329F-B6F4-464C-8B80-94CB7F4D3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4352925"/>
            <a:ext cx="1179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byte in block</a:t>
            </a:r>
          </a:p>
        </p:txBody>
      </p:sp>
      <p:cxnSp>
        <p:nvCxnSpPr>
          <p:cNvPr id="85052" name="Straight Arrow Connector 71">
            <a:extLst>
              <a:ext uri="{FF2B5EF4-FFF2-40B4-BE49-F238E27FC236}">
                <a16:creationId xmlns:a16="http://schemas.microsoft.com/office/drawing/2014/main" id="{FD6E1128-4239-724B-B885-7961D09D27D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9551" y="5029200"/>
            <a:ext cx="4175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08B7CB8D-B130-704C-8B0D-602DD4D12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900" y="5540375"/>
            <a:ext cx="5861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Arial" panose="020B0604020202020204" pitchFamily="34" charset="0"/>
              </a:rPr>
              <a:t>Key idea: Associative memory within the set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Arial" panose="020B0604020202020204" pitchFamily="34" charset="0"/>
              </a:rPr>
              <a:t>+ Accommodates conflicts better (fewer conflict misses)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Arial" panose="020B0604020202020204" pitchFamily="34" charset="0"/>
              </a:rPr>
              <a:t>-- More complex, slower access, larger tag store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AEA59B79-55F2-3C48-A8CF-A673B0CA7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863" y="2619375"/>
            <a:ext cx="3351212" cy="1778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44ACB44-3970-7841-AE32-A5669494E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3" y="25257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SET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B1D30889-950C-884C-A26F-54FAF178D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6338" y="2619375"/>
            <a:ext cx="3351212" cy="1778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85057" name="Straight Arrow Connector 68">
            <a:extLst>
              <a:ext uri="{FF2B5EF4-FFF2-40B4-BE49-F238E27FC236}">
                <a16:creationId xmlns:a16="http://schemas.microsoft.com/office/drawing/2014/main" id="{003493F5-2303-244D-98AA-4884BD8D32EB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979738" y="4870450"/>
            <a:ext cx="2651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058" name="TextBox 69">
            <a:extLst>
              <a:ext uri="{FF2B5EF4-FFF2-40B4-BE49-F238E27FC236}">
                <a16:creationId xmlns:a16="http://schemas.microsoft.com/office/drawing/2014/main" id="{86220F3B-5640-DE45-988F-7CFC15A5F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563" y="4873625"/>
            <a:ext cx="593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Hit?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  <p:bldP spid="84997" grpId="0" animBg="1"/>
      <p:bldP spid="84998" grpId="0" animBg="1"/>
      <p:bldP spid="84999" grpId="0" animBg="1"/>
      <p:bldP spid="85000" grpId="0" animBg="1"/>
      <p:bldP spid="85001" grpId="0" animBg="1"/>
      <p:bldP spid="85002" grpId="0" animBg="1"/>
      <p:bldP spid="85003" grpId="0" animBg="1"/>
      <p:bldP spid="85004" grpId="0"/>
      <p:bldP spid="85005" grpId="0" animBg="1"/>
      <p:bldP spid="85006" grpId="0" animBg="1"/>
      <p:bldP spid="85007" grpId="0" animBg="1"/>
      <p:bldP spid="85008" grpId="0" animBg="1"/>
      <p:bldP spid="85009" grpId="0" animBg="1"/>
      <p:bldP spid="85010" grpId="0" animBg="1"/>
      <p:bldP spid="85011" grpId="0" animBg="1"/>
      <p:bldP spid="85012" grpId="0" animBg="1"/>
      <p:bldP spid="85013" grpId="0"/>
      <p:bldP spid="85014" grpId="0"/>
      <p:bldP spid="85015" grpId="0"/>
      <p:bldP spid="85016" grpId="0" animBg="1"/>
      <p:bldP spid="85017" grpId="0"/>
      <p:bldP spid="85022" grpId="0"/>
      <p:bldP spid="85023" grpId="0"/>
      <p:bldP spid="85024" grpId="0" animBg="1"/>
      <p:bldP spid="85025" grpId="0"/>
      <p:bldP spid="85029" grpId="0" animBg="1"/>
      <p:bldP spid="85030" grpId="0"/>
      <p:bldP spid="85033" grpId="0"/>
      <p:bldP spid="85034" grpId="0"/>
      <p:bldP spid="85035" grpId="0"/>
      <p:bldP spid="85036" grpId="0"/>
      <p:bldP spid="85037" grpId="0"/>
      <p:bldP spid="85038" grpId="0"/>
      <p:bldP spid="85039" grpId="0" animBg="1"/>
      <p:bldP spid="85040" grpId="0"/>
      <p:bldP spid="85045" grpId="0"/>
      <p:bldP spid="85049" grpId="0"/>
      <p:bldP spid="85051" grpId="0"/>
      <p:bldP spid="74" grpId="0" animBg="1"/>
      <p:bldP spid="75" grpId="0"/>
      <p:bldP spid="76" grpId="0" animBg="1"/>
      <p:bldP spid="8505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86EC345A-2083-364F-9957-7F0A25B47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Higher Associativity</a:t>
            </a:r>
          </a:p>
        </p:txBody>
      </p:sp>
      <p:sp>
        <p:nvSpPr>
          <p:cNvPr id="86018" name="Content Placeholder 2">
            <a:extLst>
              <a:ext uri="{FF2B5EF4-FFF2-40B4-BE49-F238E27FC236}">
                <a16:creationId xmlns:a16="http://schemas.microsoft.com/office/drawing/2014/main" id="{B92C1711-991A-AA4E-B27E-627395A3F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4-way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+ Likelihood of conflict misses even lower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More tag comparators and wider data mux; larger tags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7875" name="Slide Number Placeholder 3">
            <a:extLst>
              <a:ext uri="{FF2B5EF4-FFF2-40B4-BE49-F238E27FC236}">
                <a16:creationId xmlns:a16="http://schemas.microsoft.com/office/drawing/2014/main" id="{5AB2753E-8591-B144-949B-9D580BA4AF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32D1999-BC25-6940-9EB6-30C7DEF14C0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0099B614-309B-3747-96E4-DF5E28D60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1490663"/>
            <a:ext cx="1477962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FE1F736-C9A3-2549-848A-2134A3277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1660525"/>
            <a:ext cx="1477962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2" name="Rectangle 6">
            <a:extLst>
              <a:ext uri="{FF2B5EF4-FFF2-40B4-BE49-F238E27FC236}">
                <a16:creationId xmlns:a16="http://schemas.microsoft.com/office/drawing/2014/main" id="{553BF5D3-A78D-6F43-A593-0DF3E20B4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0" y="1485900"/>
            <a:ext cx="1477963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3" name="Rectangle 7">
            <a:extLst>
              <a:ext uri="{FF2B5EF4-FFF2-40B4-BE49-F238E27FC236}">
                <a16:creationId xmlns:a16="http://schemas.microsoft.com/office/drawing/2014/main" id="{5A070B90-66F8-4648-BAA0-2C98EC23B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0" y="1655763"/>
            <a:ext cx="1477963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4" name="Rectangle 8">
            <a:extLst>
              <a:ext uri="{FF2B5EF4-FFF2-40B4-BE49-F238E27FC236}">
                <a16:creationId xmlns:a16="http://schemas.microsoft.com/office/drawing/2014/main" id="{EAB17A59-275B-5A45-BCEB-C76BAB758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3" y="1471613"/>
            <a:ext cx="1477962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5" name="Rectangle 9">
            <a:extLst>
              <a:ext uri="{FF2B5EF4-FFF2-40B4-BE49-F238E27FC236}">
                <a16:creationId xmlns:a16="http://schemas.microsoft.com/office/drawing/2014/main" id="{2CB01240-D79D-B74F-8FB1-2F351FE6A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3" y="1643063"/>
            <a:ext cx="1477962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6" name="Rectangle 10">
            <a:extLst>
              <a:ext uri="{FF2B5EF4-FFF2-40B4-BE49-F238E27FC236}">
                <a16:creationId xmlns:a16="http://schemas.microsoft.com/office/drawing/2014/main" id="{E8FA9C74-073B-1843-BFC3-E367CEB78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475" y="1452563"/>
            <a:ext cx="1476375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7" name="Rectangle 11">
            <a:extLst>
              <a:ext uri="{FF2B5EF4-FFF2-40B4-BE49-F238E27FC236}">
                <a16:creationId xmlns:a16="http://schemas.microsoft.com/office/drawing/2014/main" id="{912C79C3-37F6-FB47-8137-97FD8F3B6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475" y="1624013"/>
            <a:ext cx="1476375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28" name="TextBox 12">
            <a:extLst>
              <a:ext uri="{FF2B5EF4-FFF2-40B4-BE49-F238E27FC236}">
                <a16:creationId xmlns:a16="http://schemas.microsoft.com/office/drawing/2014/main" id="{FB825F12-9DDE-264B-907D-1BC0B0294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2975" y="996950"/>
            <a:ext cx="113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Tag store</a:t>
            </a:r>
          </a:p>
        </p:txBody>
      </p:sp>
      <p:sp>
        <p:nvSpPr>
          <p:cNvPr id="86029" name="Rectangle 13">
            <a:extLst>
              <a:ext uri="{FF2B5EF4-FFF2-40B4-BE49-F238E27FC236}">
                <a16:creationId xmlns:a16="http://schemas.microsoft.com/office/drawing/2014/main" id="{C081EBBF-C62C-674F-881A-AF881A23A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3759200"/>
            <a:ext cx="1477962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0" name="Rectangle 14">
            <a:extLst>
              <a:ext uri="{FF2B5EF4-FFF2-40B4-BE49-F238E27FC236}">
                <a16:creationId xmlns:a16="http://schemas.microsoft.com/office/drawing/2014/main" id="{A2EF1FB7-1ECC-8F44-B419-6BE038BF2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3929063"/>
            <a:ext cx="1477962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1" name="Rectangle 15">
            <a:extLst>
              <a:ext uri="{FF2B5EF4-FFF2-40B4-BE49-F238E27FC236}">
                <a16:creationId xmlns:a16="http://schemas.microsoft.com/office/drawing/2014/main" id="{46A60019-F38E-7B49-8FBF-88DA912AD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0" y="3754438"/>
            <a:ext cx="1477963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2" name="Rectangle 16">
            <a:extLst>
              <a:ext uri="{FF2B5EF4-FFF2-40B4-BE49-F238E27FC236}">
                <a16:creationId xmlns:a16="http://schemas.microsoft.com/office/drawing/2014/main" id="{5C153003-4EA2-A449-AAA0-80F80CB84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0" y="3924300"/>
            <a:ext cx="1477963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3" name="Rectangle 17">
            <a:extLst>
              <a:ext uri="{FF2B5EF4-FFF2-40B4-BE49-F238E27FC236}">
                <a16:creationId xmlns:a16="http://schemas.microsoft.com/office/drawing/2014/main" id="{5300E8E9-1FA9-9941-A42B-FE3F185D7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3" y="3740150"/>
            <a:ext cx="1477962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4" name="Rectangle 18">
            <a:extLst>
              <a:ext uri="{FF2B5EF4-FFF2-40B4-BE49-F238E27FC236}">
                <a16:creationId xmlns:a16="http://schemas.microsoft.com/office/drawing/2014/main" id="{E708095E-EEF1-0C4F-89DD-009F4E75A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3" y="3911600"/>
            <a:ext cx="1477962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5" name="Rectangle 19">
            <a:extLst>
              <a:ext uri="{FF2B5EF4-FFF2-40B4-BE49-F238E27FC236}">
                <a16:creationId xmlns:a16="http://schemas.microsoft.com/office/drawing/2014/main" id="{3237E41B-C1B7-0F4F-91AD-2828F3C79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475" y="3721100"/>
            <a:ext cx="1476375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6" name="Rectangle 20">
            <a:extLst>
              <a:ext uri="{FF2B5EF4-FFF2-40B4-BE49-F238E27FC236}">
                <a16:creationId xmlns:a16="http://schemas.microsoft.com/office/drawing/2014/main" id="{DF552829-20D9-264B-96A4-B6F8746A9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475" y="3892550"/>
            <a:ext cx="1476375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7" name="TextBox 21">
            <a:extLst>
              <a:ext uri="{FF2B5EF4-FFF2-40B4-BE49-F238E27FC236}">
                <a16:creationId xmlns:a16="http://schemas.microsoft.com/office/drawing/2014/main" id="{03FCA2CF-0EAA-F54B-9681-5EF9A47A1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2975" y="3267075"/>
            <a:ext cx="1247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 store</a:t>
            </a:r>
          </a:p>
        </p:txBody>
      </p:sp>
      <p:sp>
        <p:nvSpPr>
          <p:cNvPr id="86038" name="Rectangle 26">
            <a:extLst>
              <a:ext uri="{FF2B5EF4-FFF2-40B4-BE49-F238E27FC236}">
                <a16:creationId xmlns:a16="http://schemas.microsoft.com/office/drawing/2014/main" id="{491B5F76-2069-1B43-A28F-F1A14F24E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3075" y="2105025"/>
            <a:ext cx="625475" cy="33655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39" name="TextBox 27">
            <a:extLst>
              <a:ext uri="{FF2B5EF4-FFF2-40B4-BE49-F238E27FC236}">
                <a16:creationId xmlns:a16="http://schemas.microsoft.com/office/drawing/2014/main" id="{CD923081-0664-8D4A-9E19-2AC6646EF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2081213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sp>
        <p:nvSpPr>
          <p:cNvPr id="86040" name="Rectangle 35">
            <a:extLst>
              <a:ext uri="{FF2B5EF4-FFF2-40B4-BE49-F238E27FC236}">
                <a16:creationId xmlns:a16="http://schemas.microsoft.com/office/drawing/2014/main" id="{CF214219-99C7-134D-8C41-292983F1A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9388" y="2101850"/>
            <a:ext cx="625475" cy="3381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41" name="TextBox 36">
            <a:extLst>
              <a:ext uri="{FF2B5EF4-FFF2-40B4-BE49-F238E27FC236}">
                <a16:creationId xmlns:a16="http://schemas.microsoft.com/office/drawing/2014/main" id="{73A67A92-1BAF-1B40-A656-9953B411A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2079625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sp>
        <p:nvSpPr>
          <p:cNvPr id="86042" name="Rectangle 26">
            <a:extLst>
              <a:ext uri="{FF2B5EF4-FFF2-40B4-BE49-F238E27FC236}">
                <a16:creationId xmlns:a16="http://schemas.microsoft.com/office/drawing/2014/main" id="{81769A1F-03C2-8D45-8BC9-3DCD57EA0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438" y="2098675"/>
            <a:ext cx="625475" cy="33655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43" name="TextBox 27">
            <a:extLst>
              <a:ext uri="{FF2B5EF4-FFF2-40B4-BE49-F238E27FC236}">
                <a16:creationId xmlns:a16="http://schemas.microsoft.com/office/drawing/2014/main" id="{BD912160-316D-9D49-9878-8308290DA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2863" y="2074863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sp>
        <p:nvSpPr>
          <p:cNvPr id="86044" name="Rectangle 35">
            <a:extLst>
              <a:ext uri="{FF2B5EF4-FFF2-40B4-BE49-F238E27FC236}">
                <a16:creationId xmlns:a16="http://schemas.microsoft.com/office/drawing/2014/main" id="{54BD57A0-1291-1947-9DC5-CA330D40D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0" y="2095500"/>
            <a:ext cx="625475" cy="3381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45" name="TextBox 36">
            <a:extLst>
              <a:ext uri="{FF2B5EF4-FFF2-40B4-BE49-F238E27FC236}">
                <a16:creationId xmlns:a16="http://schemas.microsoft.com/office/drawing/2014/main" id="{06F2603C-EEAB-884D-BA61-F77DC3ED6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9175" y="2073275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6046" name="Straight Arrow Connector 37">
            <a:extLst>
              <a:ext uri="{FF2B5EF4-FFF2-40B4-BE49-F238E27FC236}">
                <a16:creationId xmlns:a16="http://schemas.microsoft.com/office/drawing/2014/main" id="{92EB3CE6-F606-5845-825A-BE974ACAE14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651794" y="1970882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047" name="Freeform 48">
            <a:extLst>
              <a:ext uri="{FF2B5EF4-FFF2-40B4-BE49-F238E27FC236}">
                <a16:creationId xmlns:a16="http://schemas.microsoft.com/office/drawing/2014/main" id="{E55EB4CB-C60D-F540-8373-BD67B757081F}"/>
              </a:ext>
            </a:extLst>
          </p:cNvPr>
          <p:cNvSpPr>
            <a:spLocks/>
          </p:cNvSpPr>
          <p:nvPr/>
        </p:nvSpPr>
        <p:spPr bwMode="auto">
          <a:xfrm>
            <a:off x="941388" y="4371975"/>
            <a:ext cx="6367462" cy="320675"/>
          </a:xfrm>
          <a:custGeom>
            <a:avLst/>
            <a:gdLst>
              <a:gd name="T0" fmla="*/ 2147483646 w 1132"/>
              <a:gd name="T1" fmla="*/ 0 h 202"/>
              <a:gd name="T2" fmla="*/ 2147483646 w 1132"/>
              <a:gd name="T3" fmla="*/ 2147483646 h 202"/>
              <a:gd name="T4" fmla="*/ 2147483646 w 1132"/>
              <a:gd name="T5" fmla="*/ 2147483646 h 202"/>
              <a:gd name="T6" fmla="*/ 0 w 1132"/>
              <a:gd name="T7" fmla="*/ 0 h 202"/>
              <a:gd name="T8" fmla="*/ 2147483646 w 1132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2"/>
              <a:gd name="T16" fmla="*/ 0 h 202"/>
              <a:gd name="T17" fmla="*/ 1132 w 113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2" h="202">
                <a:moveTo>
                  <a:pt x="1132" y="0"/>
                </a:moveTo>
                <a:lnTo>
                  <a:pt x="849" y="202"/>
                </a:lnTo>
                <a:lnTo>
                  <a:pt x="283" y="202"/>
                </a:lnTo>
                <a:lnTo>
                  <a:pt x="0" y="0"/>
                </a:lnTo>
                <a:lnTo>
                  <a:pt x="1132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48" name="Text Box 61">
            <a:extLst>
              <a:ext uri="{FF2B5EF4-FFF2-40B4-BE49-F238E27FC236}">
                <a16:creationId xmlns:a16="http://schemas.microsoft.com/office/drawing/2014/main" id="{F7EF41D0-5A72-BE47-B996-8B06DAB8D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6513" y="4351338"/>
            <a:ext cx="711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MUX</a:t>
            </a:r>
          </a:p>
        </p:txBody>
      </p:sp>
      <p:cxnSp>
        <p:nvCxnSpPr>
          <p:cNvPr id="86049" name="Straight Arrow Connector 59">
            <a:extLst>
              <a:ext uri="{FF2B5EF4-FFF2-40B4-BE49-F238E27FC236}">
                <a16:creationId xmlns:a16="http://schemas.microsoft.com/office/drawing/2014/main" id="{A221A339-EB7F-D443-9856-FDC3A10E6DCC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639094" y="4223544"/>
            <a:ext cx="2952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50" name="Straight Arrow Connector 59">
            <a:extLst>
              <a:ext uri="{FF2B5EF4-FFF2-40B4-BE49-F238E27FC236}">
                <a16:creationId xmlns:a16="http://schemas.microsoft.com/office/drawing/2014/main" id="{770DFFBE-0D0B-7142-AFEE-7FC96A77F207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3083719" y="4242594"/>
            <a:ext cx="2952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51" name="Straight Arrow Connector 59">
            <a:extLst>
              <a:ext uri="{FF2B5EF4-FFF2-40B4-BE49-F238E27FC236}">
                <a16:creationId xmlns:a16="http://schemas.microsoft.com/office/drawing/2014/main" id="{9B37A276-C424-134C-BFA4-93AAC6EDA958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872831" y="4223544"/>
            <a:ext cx="2952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52" name="Straight Arrow Connector 59">
            <a:extLst>
              <a:ext uri="{FF2B5EF4-FFF2-40B4-BE49-F238E27FC236}">
                <a16:creationId xmlns:a16="http://schemas.microsoft.com/office/drawing/2014/main" id="{412A2FF9-0BBC-A14C-AC14-877324C72475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436519" y="4223544"/>
            <a:ext cx="2952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53" name="Straight Arrow Connector 37">
            <a:extLst>
              <a:ext uri="{FF2B5EF4-FFF2-40B4-BE49-F238E27FC236}">
                <a16:creationId xmlns:a16="http://schemas.microsoft.com/office/drawing/2014/main" id="{B63F3658-9E17-534C-9FF6-753D1F251DA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218656" y="1961357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54" name="Straight Arrow Connector 37">
            <a:extLst>
              <a:ext uri="{FF2B5EF4-FFF2-40B4-BE49-F238E27FC236}">
                <a16:creationId xmlns:a16="http://schemas.microsoft.com/office/drawing/2014/main" id="{97EDB23E-083E-2440-A2BE-4DB3F2FCBAA2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87119" y="1942307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55" name="Straight Arrow Connector 37">
            <a:extLst>
              <a:ext uri="{FF2B5EF4-FFF2-40B4-BE49-F238E27FC236}">
                <a16:creationId xmlns:a16="http://schemas.microsoft.com/office/drawing/2014/main" id="{246525B1-8019-7D43-8771-E9D5CADF362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452394" y="1942307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56" name="Straight Arrow Connector 66">
            <a:extLst>
              <a:ext uri="{FF2B5EF4-FFF2-40B4-BE49-F238E27FC236}">
                <a16:creationId xmlns:a16="http://schemas.microsoft.com/office/drawing/2014/main" id="{6B174E95-76D5-2141-9187-CEEDD1EB747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114007" y="4785519"/>
            <a:ext cx="1841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057" name="Freeform 48">
            <a:extLst>
              <a:ext uri="{FF2B5EF4-FFF2-40B4-BE49-F238E27FC236}">
                <a16:creationId xmlns:a16="http://schemas.microsoft.com/office/drawing/2014/main" id="{97A098E9-AB84-8849-9E4E-09A6E6DB5DF6}"/>
              </a:ext>
            </a:extLst>
          </p:cNvPr>
          <p:cNvSpPr>
            <a:spLocks/>
          </p:cNvSpPr>
          <p:nvPr/>
        </p:nvSpPr>
        <p:spPr bwMode="auto">
          <a:xfrm>
            <a:off x="3313113" y="4876800"/>
            <a:ext cx="1797050" cy="320675"/>
          </a:xfrm>
          <a:custGeom>
            <a:avLst/>
            <a:gdLst>
              <a:gd name="T0" fmla="*/ 2147483646 w 1132"/>
              <a:gd name="T1" fmla="*/ 0 h 202"/>
              <a:gd name="T2" fmla="*/ 2147483646 w 1132"/>
              <a:gd name="T3" fmla="*/ 2147483646 h 202"/>
              <a:gd name="T4" fmla="*/ 2147483646 w 1132"/>
              <a:gd name="T5" fmla="*/ 2147483646 h 202"/>
              <a:gd name="T6" fmla="*/ 0 w 1132"/>
              <a:gd name="T7" fmla="*/ 0 h 202"/>
              <a:gd name="T8" fmla="*/ 2147483646 w 1132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2"/>
              <a:gd name="T16" fmla="*/ 0 h 202"/>
              <a:gd name="T17" fmla="*/ 1132 w 113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2" h="202">
                <a:moveTo>
                  <a:pt x="1132" y="0"/>
                </a:moveTo>
                <a:lnTo>
                  <a:pt x="849" y="202"/>
                </a:lnTo>
                <a:lnTo>
                  <a:pt x="283" y="202"/>
                </a:lnTo>
                <a:lnTo>
                  <a:pt x="0" y="0"/>
                </a:lnTo>
                <a:lnTo>
                  <a:pt x="1132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58" name="Text Box 61">
            <a:extLst>
              <a:ext uri="{FF2B5EF4-FFF2-40B4-BE49-F238E27FC236}">
                <a16:creationId xmlns:a16="http://schemas.microsoft.com/office/drawing/2014/main" id="{19B7AB84-260A-1146-B190-FFF416FC5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0800" y="4851400"/>
            <a:ext cx="696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MUX</a:t>
            </a:r>
          </a:p>
        </p:txBody>
      </p:sp>
      <p:cxnSp>
        <p:nvCxnSpPr>
          <p:cNvPr id="86059" name="Straight Arrow Connector 69">
            <a:extLst>
              <a:ext uri="{FF2B5EF4-FFF2-40B4-BE49-F238E27FC236}">
                <a16:creationId xmlns:a16="http://schemas.microsoft.com/office/drawing/2014/main" id="{8A90C5D8-4BF2-3D47-A758-F9F99E6A1ADD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4881563" y="5037138"/>
            <a:ext cx="523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060" name="TextBox 70">
            <a:extLst>
              <a:ext uri="{FF2B5EF4-FFF2-40B4-BE49-F238E27FC236}">
                <a16:creationId xmlns:a16="http://schemas.microsoft.com/office/drawing/2014/main" id="{FFB28B54-15C1-DD46-B21F-3CE9DC6122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8250" y="4729163"/>
            <a:ext cx="1179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byte in block</a:t>
            </a:r>
          </a:p>
        </p:txBody>
      </p:sp>
      <p:cxnSp>
        <p:nvCxnSpPr>
          <p:cNvPr id="86061" name="Straight Arrow Connector 71">
            <a:extLst>
              <a:ext uri="{FF2B5EF4-FFF2-40B4-BE49-F238E27FC236}">
                <a16:creationId xmlns:a16="http://schemas.microsoft.com/office/drawing/2014/main" id="{9004A7BE-47D0-0747-85C3-8CD4DDCAC84A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121150" y="5280025"/>
            <a:ext cx="168275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062" name="TextBox 51">
            <a:extLst>
              <a:ext uri="{FF2B5EF4-FFF2-40B4-BE49-F238E27FC236}">
                <a16:creationId xmlns:a16="http://schemas.microsoft.com/office/drawing/2014/main" id="{F7CE6762-C863-A54B-BE34-E4A6050AF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3163" y="2690813"/>
            <a:ext cx="673100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Logic</a:t>
            </a:r>
          </a:p>
        </p:txBody>
      </p:sp>
      <p:cxnSp>
        <p:nvCxnSpPr>
          <p:cNvPr id="86063" name="Straight Arrow Connector 76">
            <a:extLst>
              <a:ext uri="{FF2B5EF4-FFF2-40B4-BE49-F238E27FC236}">
                <a16:creationId xmlns:a16="http://schemas.microsoft.com/office/drawing/2014/main" id="{E0BD98FF-65E2-F145-9DCB-DFEC8CF6A1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4863" y="2433638"/>
            <a:ext cx="1638300" cy="257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64" name="Straight Arrow Connector 78">
            <a:extLst>
              <a:ext uri="{FF2B5EF4-FFF2-40B4-BE49-F238E27FC236}">
                <a16:creationId xmlns:a16="http://schemas.microsoft.com/office/drawing/2014/main" id="{41245BCF-D7AD-FA46-9934-412505E0F2B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3621087" y="2451101"/>
            <a:ext cx="257175" cy="2222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65" name="Straight Arrow Connector 80">
            <a:extLst>
              <a:ext uri="{FF2B5EF4-FFF2-40B4-BE49-F238E27FC236}">
                <a16:creationId xmlns:a16="http://schemas.microsoft.com/office/drawing/2014/main" id="{B183A385-C0EA-6048-A2A5-11FCAC072126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4202113" y="2433638"/>
            <a:ext cx="528637" cy="257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66" name="Straight Arrow Connector 82">
            <a:extLst>
              <a:ext uri="{FF2B5EF4-FFF2-40B4-BE49-F238E27FC236}">
                <a16:creationId xmlns:a16="http://schemas.microsoft.com/office/drawing/2014/main" id="{8D6C6D7E-3C16-4940-BCDB-84BDB10E906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4386263" y="2439988"/>
            <a:ext cx="1908175" cy="250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67" name="Straight Arrow Connector 84">
            <a:extLst>
              <a:ext uri="{FF2B5EF4-FFF2-40B4-BE49-F238E27FC236}">
                <a16:creationId xmlns:a16="http://schemas.microsoft.com/office/drawing/2014/main" id="{F2466D57-C0EB-5544-9658-0979FD51D416}"/>
              </a:ext>
            </a:extLst>
          </p:cNvPr>
          <p:cNvCxnSpPr>
            <a:cxnSpLocks noChangeShapeType="1"/>
            <a:stCxn id="86062" idx="3"/>
          </p:cNvCxnSpPr>
          <p:nvPr/>
        </p:nvCxnSpPr>
        <p:spPr bwMode="auto">
          <a:xfrm>
            <a:off x="4386263" y="2860675"/>
            <a:ext cx="495300" cy="111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068" name="TextBox 86">
            <a:extLst>
              <a:ext uri="{FF2B5EF4-FFF2-40B4-BE49-F238E27FC236}">
                <a16:creationId xmlns:a16="http://schemas.microsoft.com/office/drawing/2014/main" id="{7A5044EB-88A0-A84B-B15A-5C13A5C1E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1563" y="2687638"/>
            <a:ext cx="595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Hit?</a:t>
            </a:r>
          </a:p>
        </p:txBody>
      </p:sp>
      <p:cxnSp>
        <p:nvCxnSpPr>
          <p:cNvPr id="86069" name="Straight Connector 91">
            <a:extLst>
              <a:ext uri="{FF2B5EF4-FFF2-40B4-BE49-F238E27FC236}">
                <a16:creationId xmlns:a16="http://schemas.microsoft.com/office/drawing/2014/main" id="{72E26AB5-222A-354E-9519-34E437CEA378}"/>
              </a:ext>
            </a:extLst>
          </p:cNvPr>
          <p:cNvCxnSpPr>
            <a:cxnSpLocks noChangeShapeType="1"/>
            <a:stCxn id="86062" idx="1"/>
          </p:cNvCxnSpPr>
          <p:nvPr/>
        </p:nvCxnSpPr>
        <p:spPr bwMode="auto">
          <a:xfrm rot="10800000" flipV="1">
            <a:off x="508000" y="2860675"/>
            <a:ext cx="3205163" cy="40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70" name="Straight Connector 93">
            <a:extLst>
              <a:ext uri="{FF2B5EF4-FFF2-40B4-BE49-F238E27FC236}">
                <a16:creationId xmlns:a16="http://schemas.microsoft.com/office/drawing/2014/main" id="{5840DC08-D73B-C640-9730-6A551E52BAA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-296862" y="4071938"/>
            <a:ext cx="1609725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71" name="Straight Arrow Connector 95">
            <a:extLst>
              <a:ext uri="{FF2B5EF4-FFF2-40B4-BE49-F238E27FC236}">
                <a16:creationId xmlns:a16="http://schemas.microsoft.com/office/drawing/2014/main" id="{27F1D93E-2DCB-2145-9A14-372B4A39E8C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08000" y="4525963"/>
            <a:ext cx="1163638" cy="352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nimBg="1"/>
      <p:bldP spid="86021" grpId="0" animBg="1"/>
      <p:bldP spid="86022" grpId="0" animBg="1"/>
      <p:bldP spid="86023" grpId="0" animBg="1"/>
      <p:bldP spid="86024" grpId="0" animBg="1"/>
      <p:bldP spid="86025" grpId="0" animBg="1"/>
      <p:bldP spid="86026" grpId="0" animBg="1"/>
      <p:bldP spid="86027" grpId="0" animBg="1"/>
      <p:bldP spid="86028" grpId="0"/>
      <p:bldP spid="86029" grpId="0" animBg="1"/>
      <p:bldP spid="86030" grpId="0" animBg="1"/>
      <p:bldP spid="86031" grpId="0" animBg="1"/>
      <p:bldP spid="86032" grpId="0" animBg="1"/>
      <p:bldP spid="86033" grpId="0" animBg="1"/>
      <p:bldP spid="86034" grpId="0" animBg="1"/>
      <p:bldP spid="86035" grpId="0" animBg="1"/>
      <p:bldP spid="86036" grpId="0" animBg="1"/>
      <p:bldP spid="86037" grpId="0"/>
      <p:bldP spid="86038" grpId="0" animBg="1"/>
      <p:bldP spid="86039" grpId="0"/>
      <p:bldP spid="86040" grpId="0" animBg="1"/>
      <p:bldP spid="86041" grpId="0"/>
      <p:bldP spid="86042" grpId="0" animBg="1"/>
      <p:bldP spid="86043" grpId="0"/>
      <p:bldP spid="86044" grpId="0" animBg="1"/>
      <p:bldP spid="86045" grpId="0"/>
      <p:bldP spid="86048" grpId="0"/>
      <p:bldP spid="86058" grpId="0"/>
      <p:bldP spid="86060" grpId="0"/>
      <p:bldP spid="86062" grpId="0" animBg="1"/>
      <p:bldP spid="860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AE1A4CB2-5E02-1845-B3A6-CD3303DC1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Abstraction: Virtual vs. Physical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5214D-9549-D546-B303-77857630A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Programmer </a:t>
            </a:r>
            <a:r>
              <a:rPr lang="en-US" altLang="en-US">
                <a:ea typeface="ＭＳ Ｐゴシック" panose="020B0600070205080204" pitchFamily="34" charset="-128"/>
              </a:rPr>
              <a:t>sees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assume the memory is “infinite”</a:t>
            </a:r>
            <a:endParaRPr lang="en-US" altLang="ja-JP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Reality: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Physical memory </a:t>
            </a:r>
            <a:r>
              <a:rPr lang="en-US" altLang="en-US">
                <a:ea typeface="ＭＳ Ｐゴシック" panose="020B0600070205080204" pitchFamily="34" charset="-128"/>
              </a:rPr>
              <a:t>size is much smaller than what the programmer assumes</a:t>
            </a: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The system </a:t>
            </a:r>
            <a:r>
              <a:rPr lang="en-US" altLang="en-US">
                <a:ea typeface="ＭＳ Ｐゴシック" panose="020B0600070205080204" pitchFamily="34" charset="-128"/>
              </a:rPr>
              <a:t>(system software + hardware, cooperatively) maps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memory addresses </a:t>
            </a:r>
            <a:r>
              <a:rPr lang="en-US" altLang="en-US">
                <a:ea typeface="ＭＳ Ｐゴシック" panose="020B0600070205080204" pitchFamily="34" charset="-128"/>
              </a:rPr>
              <a:t>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physical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system automatically manages the physical memory space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transparently to the programmer</a:t>
            </a:r>
          </a:p>
          <a:p>
            <a:pPr lvl="1">
              <a:buFont typeface="Wingdings" pitchFamily="2" charset="2"/>
              <a:buNone/>
            </a:pPr>
            <a:endParaRPr lang="en-US" altLang="en-US" sz="12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2200">
                <a:ea typeface="ＭＳ Ｐゴシック" panose="020B0600070205080204" pitchFamily="34" charset="-128"/>
              </a:rPr>
              <a:t>+ Programmer does not need to know the physical size of memory nor manage it </a:t>
            </a:r>
            <a:r>
              <a:rPr lang="en-US" altLang="en-US" sz="2200">
                <a:ea typeface="ＭＳ Ｐゴシック" panose="020B0600070205080204" pitchFamily="34" charset="-128"/>
                <a:sym typeface="Wingdings" pitchFamily="2" charset="2"/>
              </a:rPr>
              <a:t> A small physical memory can appear as a huge one to the programmer  Life is easier for the programmer</a:t>
            </a:r>
          </a:p>
          <a:p>
            <a:pPr>
              <a:buFont typeface="Wingdings" pitchFamily="2" charset="2"/>
              <a:buNone/>
            </a:pPr>
            <a:r>
              <a:rPr lang="en-US" altLang="en-US" sz="2200">
                <a:ea typeface="ＭＳ Ｐゴシック" panose="020B0600070205080204" pitchFamily="34" charset="-128"/>
                <a:sym typeface="Wingdings" pitchFamily="2" charset="2"/>
              </a:rPr>
              <a:t>-- More complex system software and architecture</a:t>
            </a:r>
          </a:p>
          <a:p>
            <a:pPr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  <a:sym typeface="Wingdings" pitchFamily="2" charset="2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 sz="2200">
                <a:ea typeface="ＭＳ Ｐゴシック" panose="020B0600070205080204" pitchFamily="34" charset="-128"/>
                <a:sym typeface="Wingdings" pitchFamily="2" charset="2"/>
              </a:rPr>
              <a:t>A classic example of the programmer/(micro)architect tradeoff</a:t>
            </a:r>
          </a:p>
          <a:p>
            <a:pPr>
              <a:buFont typeface="Wingdings" pitchFamily="2" charset="2"/>
              <a:buNone/>
            </a:pPr>
            <a:endParaRPr lang="en-US" altLang="en-US" sz="2200">
              <a:ea typeface="ＭＳ Ｐゴシック" panose="020B0600070205080204" pitchFamily="34" charset="-128"/>
              <a:sym typeface="Wingdings" pitchFamily="2" charset="2"/>
            </a:endParaRPr>
          </a:p>
          <a:p>
            <a:pPr lvl="1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CC9BC180-7011-0747-BE85-DC6E5032FC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A94AD17-4DC0-164A-A7F3-86CD7C7C4CBF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6247D29B-4EA9-3B40-976A-BE50E554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Full Associativity</a:t>
            </a:r>
          </a:p>
        </p:txBody>
      </p:sp>
      <p:sp>
        <p:nvSpPr>
          <p:cNvPr id="208898" name="Content Placeholder 2">
            <a:extLst>
              <a:ext uri="{FF2B5EF4-FFF2-40B4-BE49-F238E27FC236}">
                <a16:creationId xmlns:a16="http://schemas.microsoft.com/office/drawing/2014/main" id="{DE3EF8D5-CC99-744E-A348-2531DE06B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Fully associative cache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block can be placed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any</a:t>
            </a:r>
            <a:r>
              <a:rPr lang="en-US" altLang="en-US">
                <a:ea typeface="ＭＳ Ｐゴシック" panose="020B0600070205080204" pitchFamily="34" charset="-128"/>
              </a:rPr>
              <a:t> cache location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8899" name="Slide Number Placeholder 3">
            <a:extLst>
              <a:ext uri="{FF2B5EF4-FFF2-40B4-BE49-F238E27FC236}">
                <a16:creationId xmlns:a16="http://schemas.microsoft.com/office/drawing/2014/main" id="{36EC64F0-35E8-1B41-8FF0-BA07AEF492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F721B34-B729-224F-9016-F5D4D2E883F3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7044" name="Rectangle 4">
            <a:extLst>
              <a:ext uri="{FF2B5EF4-FFF2-40B4-BE49-F238E27FC236}">
                <a16:creationId xmlns:a16="http://schemas.microsoft.com/office/drawing/2014/main" id="{44F7E06F-04D6-6149-8784-6F963609B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4463" y="2327275"/>
            <a:ext cx="863600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45" name="Rectangle 5">
            <a:extLst>
              <a:ext uri="{FF2B5EF4-FFF2-40B4-BE49-F238E27FC236}">
                <a16:creationId xmlns:a16="http://schemas.microsoft.com/office/drawing/2014/main" id="{FC8DA55F-EA39-494C-82F9-5821E17C6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038" y="2327275"/>
            <a:ext cx="863600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46" name="Rectangle 6">
            <a:extLst>
              <a:ext uri="{FF2B5EF4-FFF2-40B4-BE49-F238E27FC236}">
                <a16:creationId xmlns:a16="http://schemas.microsoft.com/office/drawing/2014/main" id="{4235E8FA-C3C2-F643-A4D4-498218C16F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263" y="2327275"/>
            <a:ext cx="863600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47" name="Rectangle 7">
            <a:extLst>
              <a:ext uri="{FF2B5EF4-FFF2-40B4-BE49-F238E27FC236}">
                <a16:creationId xmlns:a16="http://schemas.microsoft.com/office/drawing/2014/main" id="{B4DE77D2-6FC8-7D49-94C1-CF62B36D9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2900" y="2327275"/>
            <a:ext cx="863600" cy="1666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48" name="Rectangle 8">
            <a:extLst>
              <a:ext uri="{FF2B5EF4-FFF2-40B4-BE49-F238E27FC236}">
                <a16:creationId xmlns:a16="http://schemas.microsoft.com/office/drawing/2014/main" id="{AA768CB5-C335-3A4B-B605-D6EF45749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300" y="233203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49" name="Rectangle 9">
            <a:extLst>
              <a:ext uri="{FF2B5EF4-FFF2-40B4-BE49-F238E27FC236}">
                <a16:creationId xmlns:a16="http://schemas.microsoft.com/office/drawing/2014/main" id="{D948E31C-49CC-424D-9FEA-0FDE26A99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875" y="233203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0" name="Rectangle 10">
            <a:extLst>
              <a:ext uri="{FF2B5EF4-FFF2-40B4-BE49-F238E27FC236}">
                <a16:creationId xmlns:a16="http://schemas.microsoft.com/office/drawing/2014/main" id="{DC7F0797-4B65-E442-A6E2-1C034A0FC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6100" y="233203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1" name="Rectangle 11">
            <a:extLst>
              <a:ext uri="{FF2B5EF4-FFF2-40B4-BE49-F238E27FC236}">
                <a16:creationId xmlns:a16="http://schemas.microsoft.com/office/drawing/2014/main" id="{903FD39A-CE69-3A4E-8835-6CB946A12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5738" y="233203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2" name="Rectangle 12">
            <a:extLst>
              <a:ext uri="{FF2B5EF4-FFF2-40B4-BE49-F238E27FC236}">
                <a16:creationId xmlns:a16="http://schemas.microsoft.com/office/drawing/2014/main" id="{2BA90FFF-0372-4345-AA8F-747E8BBEF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425" y="462438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3" name="Rectangle 13">
            <a:extLst>
              <a:ext uri="{FF2B5EF4-FFF2-40B4-BE49-F238E27FC236}">
                <a16:creationId xmlns:a16="http://schemas.microsoft.com/office/drawing/2014/main" id="{2C6CD962-BD57-5A47-8C55-6128D38CF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62438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4" name="Rectangle 14">
            <a:extLst>
              <a:ext uri="{FF2B5EF4-FFF2-40B4-BE49-F238E27FC236}">
                <a16:creationId xmlns:a16="http://schemas.microsoft.com/office/drawing/2014/main" id="{D44090AD-1B2A-B54E-B802-25E9BC41F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7225" y="462438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5" name="Rectangle 15">
            <a:extLst>
              <a:ext uri="{FF2B5EF4-FFF2-40B4-BE49-F238E27FC236}">
                <a16:creationId xmlns:a16="http://schemas.microsoft.com/office/drawing/2014/main" id="{3469DE42-965A-A048-B97B-7E0BF18D2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4624388"/>
            <a:ext cx="863600" cy="1666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6" name="Rectangle 16">
            <a:extLst>
              <a:ext uri="{FF2B5EF4-FFF2-40B4-BE49-F238E27FC236}">
                <a16:creationId xmlns:a16="http://schemas.microsoft.com/office/drawing/2014/main" id="{8F4F5BE5-865A-3944-8E49-B9CA5112D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1263" y="4629150"/>
            <a:ext cx="863600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7" name="Rectangle 17">
            <a:extLst>
              <a:ext uri="{FF2B5EF4-FFF2-40B4-BE49-F238E27FC236}">
                <a16:creationId xmlns:a16="http://schemas.microsoft.com/office/drawing/2014/main" id="{A289DEC8-CCD6-5B42-99A3-6D126C8D3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8838" y="4629150"/>
            <a:ext cx="863600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8" name="Rectangle 18">
            <a:extLst>
              <a:ext uri="{FF2B5EF4-FFF2-40B4-BE49-F238E27FC236}">
                <a16:creationId xmlns:a16="http://schemas.microsoft.com/office/drawing/2014/main" id="{B2B2E276-B584-524E-AFEB-1830656C7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0063" y="4629150"/>
            <a:ext cx="863600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59" name="Rectangle 19">
            <a:extLst>
              <a:ext uri="{FF2B5EF4-FFF2-40B4-BE49-F238E27FC236}">
                <a16:creationId xmlns:a16="http://schemas.microsoft.com/office/drawing/2014/main" id="{C2724A65-16B1-9944-9D82-E2E0C71F0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0" y="4629150"/>
            <a:ext cx="863600" cy="1651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60" name="TextBox 20">
            <a:extLst>
              <a:ext uri="{FF2B5EF4-FFF2-40B4-BE49-F238E27FC236}">
                <a16:creationId xmlns:a16="http://schemas.microsoft.com/office/drawing/2014/main" id="{D759C7EB-2FAB-D440-9ACE-641892152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2147888"/>
            <a:ext cx="1133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Tag store</a:t>
            </a:r>
          </a:p>
        </p:txBody>
      </p:sp>
      <p:sp>
        <p:nvSpPr>
          <p:cNvPr id="87061" name="TextBox 21">
            <a:extLst>
              <a:ext uri="{FF2B5EF4-FFF2-40B4-BE49-F238E27FC236}">
                <a16:creationId xmlns:a16="http://schemas.microsoft.com/office/drawing/2014/main" id="{9BFC3D37-3391-3E45-97D2-E93092D0F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4518025"/>
            <a:ext cx="124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 store</a:t>
            </a:r>
          </a:p>
        </p:txBody>
      </p:sp>
      <p:sp>
        <p:nvSpPr>
          <p:cNvPr id="87062" name="Rectangle 35">
            <a:extLst>
              <a:ext uri="{FF2B5EF4-FFF2-40B4-BE49-F238E27FC236}">
                <a16:creationId xmlns:a16="http://schemas.microsoft.com/office/drawing/2014/main" id="{FF3B168D-49C6-3340-AF0C-09AD06C6D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744788"/>
            <a:ext cx="625475" cy="3381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63" name="TextBox 36">
            <a:extLst>
              <a:ext uri="{FF2B5EF4-FFF2-40B4-BE49-F238E27FC236}">
                <a16:creationId xmlns:a16="http://schemas.microsoft.com/office/drawing/2014/main" id="{BE33CC06-1316-994E-98BD-B799E4875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6238" y="2722563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64" name="Straight Arrow Connector 37">
            <a:extLst>
              <a:ext uri="{FF2B5EF4-FFF2-40B4-BE49-F238E27FC236}">
                <a16:creationId xmlns:a16="http://schemas.microsoft.com/office/drawing/2014/main" id="{F0130775-6422-9F4A-9B9F-4495767EF76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751013" y="2613025"/>
            <a:ext cx="26828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65" name="Rectangle 35">
            <a:extLst>
              <a:ext uri="{FF2B5EF4-FFF2-40B4-BE49-F238E27FC236}">
                <a16:creationId xmlns:a16="http://schemas.microsoft.com/office/drawing/2014/main" id="{FE660942-1002-BA4E-8451-821202420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525" y="2754313"/>
            <a:ext cx="625475" cy="3381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66" name="TextBox 36">
            <a:extLst>
              <a:ext uri="{FF2B5EF4-FFF2-40B4-BE49-F238E27FC236}">
                <a16:creationId xmlns:a16="http://schemas.microsoft.com/office/drawing/2014/main" id="{19BB051A-8A6F-124C-8A70-8C9EDADD0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0950" y="2732088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67" name="Straight Arrow Connector 37">
            <a:extLst>
              <a:ext uri="{FF2B5EF4-FFF2-40B4-BE49-F238E27FC236}">
                <a16:creationId xmlns:a16="http://schemas.microsoft.com/office/drawing/2014/main" id="{2D19E7DF-7829-C64A-A9E5-BBC0295FDCE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624931" y="2623344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68" name="Rectangle 35">
            <a:extLst>
              <a:ext uri="{FF2B5EF4-FFF2-40B4-BE49-F238E27FC236}">
                <a16:creationId xmlns:a16="http://schemas.microsoft.com/office/drawing/2014/main" id="{273C6DD5-0D21-F64F-AF3D-90E88B604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2759075"/>
            <a:ext cx="625475" cy="3381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69" name="TextBox 36">
            <a:extLst>
              <a:ext uri="{FF2B5EF4-FFF2-40B4-BE49-F238E27FC236}">
                <a16:creationId xmlns:a16="http://schemas.microsoft.com/office/drawing/2014/main" id="{433D7BED-489E-1445-9F7B-7B8B6063E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275" y="2736850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70" name="Straight Arrow Connector 37">
            <a:extLst>
              <a:ext uri="{FF2B5EF4-FFF2-40B4-BE49-F238E27FC236}">
                <a16:creationId xmlns:a16="http://schemas.microsoft.com/office/drawing/2014/main" id="{FFD45E69-0B58-2248-995C-9FEE4EB2ABE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574256" y="2628107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71" name="Rectangle 35">
            <a:extLst>
              <a:ext uri="{FF2B5EF4-FFF2-40B4-BE49-F238E27FC236}">
                <a16:creationId xmlns:a16="http://schemas.microsoft.com/office/drawing/2014/main" id="{1183E861-5755-104F-A3DC-7CE8A4EDD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2747963"/>
            <a:ext cx="625475" cy="3381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72" name="TextBox 36">
            <a:extLst>
              <a:ext uri="{FF2B5EF4-FFF2-40B4-BE49-F238E27FC236}">
                <a16:creationId xmlns:a16="http://schemas.microsoft.com/office/drawing/2014/main" id="{42C9054A-CA53-F243-BEDD-40C34824A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2925" y="2725738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73" name="Straight Arrow Connector 37">
            <a:extLst>
              <a:ext uri="{FF2B5EF4-FFF2-40B4-BE49-F238E27FC236}">
                <a16:creationId xmlns:a16="http://schemas.microsoft.com/office/drawing/2014/main" id="{2432BF52-7038-A44D-80D9-DB2181CB154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457700" y="2617788"/>
            <a:ext cx="26828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74" name="Rectangle 35">
            <a:extLst>
              <a:ext uri="{FF2B5EF4-FFF2-40B4-BE49-F238E27FC236}">
                <a16:creationId xmlns:a16="http://schemas.microsoft.com/office/drawing/2014/main" id="{9B8E70BC-FF1E-6246-B096-82E5E1EDC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7313" y="2781300"/>
            <a:ext cx="625475" cy="3381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75" name="TextBox 36">
            <a:extLst>
              <a:ext uri="{FF2B5EF4-FFF2-40B4-BE49-F238E27FC236}">
                <a16:creationId xmlns:a16="http://schemas.microsoft.com/office/drawing/2014/main" id="{C9A524BA-556E-3743-BCAF-A0F530EECE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5738" y="2759075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76" name="Straight Arrow Connector 37">
            <a:extLst>
              <a:ext uri="{FF2B5EF4-FFF2-40B4-BE49-F238E27FC236}">
                <a16:creationId xmlns:a16="http://schemas.microsoft.com/office/drawing/2014/main" id="{C431ABE8-8531-E547-96FF-6F0EE0E9DCB2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369719" y="2650332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77" name="Rectangle 35">
            <a:extLst>
              <a:ext uri="{FF2B5EF4-FFF2-40B4-BE49-F238E27FC236}">
                <a16:creationId xmlns:a16="http://schemas.microsoft.com/office/drawing/2014/main" id="{C99DF40C-80CA-694C-B0FC-440580399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6475" y="2768600"/>
            <a:ext cx="625475" cy="33813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78" name="TextBox 36">
            <a:extLst>
              <a:ext uri="{FF2B5EF4-FFF2-40B4-BE49-F238E27FC236}">
                <a16:creationId xmlns:a16="http://schemas.microsoft.com/office/drawing/2014/main" id="{1AD22C3F-0CD0-D346-B995-0F4364DD7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4900" y="2746375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79" name="Straight Arrow Connector 37">
            <a:extLst>
              <a:ext uri="{FF2B5EF4-FFF2-40B4-BE49-F238E27FC236}">
                <a16:creationId xmlns:a16="http://schemas.microsoft.com/office/drawing/2014/main" id="{B3A28D0B-7B52-5E49-8A93-46BDD286B30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289675" y="2638425"/>
            <a:ext cx="26828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80" name="Rectangle 35">
            <a:extLst>
              <a:ext uri="{FF2B5EF4-FFF2-40B4-BE49-F238E27FC236}">
                <a16:creationId xmlns:a16="http://schemas.microsoft.com/office/drawing/2014/main" id="{9190BE73-A3D4-2E44-A95C-12DE60BE3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2754313"/>
            <a:ext cx="625475" cy="3381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81" name="TextBox 36">
            <a:extLst>
              <a:ext uri="{FF2B5EF4-FFF2-40B4-BE49-F238E27FC236}">
                <a16:creationId xmlns:a16="http://schemas.microsoft.com/office/drawing/2014/main" id="{96C0E33F-09CA-144B-BD57-B19021828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175" y="2732088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82" name="Straight Arrow Connector 37">
            <a:extLst>
              <a:ext uri="{FF2B5EF4-FFF2-40B4-BE49-F238E27FC236}">
                <a16:creationId xmlns:a16="http://schemas.microsoft.com/office/drawing/2014/main" id="{1E0F6314-276F-944F-9BC6-A89301A762A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219156" y="2623344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83" name="Rectangle 35">
            <a:extLst>
              <a:ext uri="{FF2B5EF4-FFF2-40B4-BE49-F238E27FC236}">
                <a16:creationId xmlns:a16="http://schemas.microsoft.com/office/drawing/2014/main" id="{96352EA6-F19E-A94F-9EEC-CF23AA0CA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5" y="2773363"/>
            <a:ext cx="625475" cy="33813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084" name="TextBox 36">
            <a:extLst>
              <a:ext uri="{FF2B5EF4-FFF2-40B4-BE49-F238E27FC236}">
                <a16:creationId xmlns:a16="http://schemas.microsoft.com/office/drawing/2014/main" id="{8FA93BC9-90AC-7245-B022-B88837B19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4650" y="2751138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=?</a:t>
            </a:r>
          </a:p>
        </p:txBody>
      </p:sp>
      <p:cxnSp>
        <p:nvCxnSpPr>
          <p:cNvPr id="87085" name="Straight Arrow Connector 37">
            <a:extLst>
              <a:ext uri="{FF2B5EF4-FFF2-40B4-BE49-F238E27FC236}">
                <a16:creationId xmlns:a16="http://schemas.microsoft.com/office/drawing/2014/main" id="{142BC207-6127-EF40-8D7E-97A4400D42D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8098631" y="2642394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86" name="Freeform 48">
            <a:extLst>
              <a:ext uri="{FF2B5EF4-FFF2-40B4-BE49-F238E27FC236}">
                <a16:creationId xmlns:a16="http://schemas.microsoft.com/office/drawing/2014/main" id="{0B73D1B2-9598-034A-921A-62238A2EA4BB}"/>
              </a:ext>
            </a:extLst>
          </p:cNvPr>
          <p:cNvSpPr>
            <a:spLocks/>
          </p:cNvSpPr>
          <p:nvPr/>
        </p:nvSpPr>
        <p:spPr bwMode="auto">
          <a:xfrm>
            <a:off x="1368425" y="5072063"/>
            <a:ext cx="7254875" cy="320675"/>
          </a:xfrm>
          <a:custGeom>
            <a:avLst/>
            <a:gdLst>
              <a:gd name="T0" fmla="*/ 2147483646 w 1132"/>
              <a:gd name="T1" fmla="*/ 0 h 202"/>
              <a:gd name="T2" fmla="*/ 2147483646 w 1132"/>
              <a:gd name="T3" fmla="*/ 2147483646 h 202"/>
              <a:gd name="T4" fmla="*/ 2147483646 w 1132"/>
              <a:gd name="T5" fmla="*/ 2147483646 h 202"/>
              <a:gd name="T6" fmla="*/ 0 w 1132"/>
              <a:gd name="T7" fmla="*/ 0 h 202"/>
              <a:gd name="T8" fmla="*/ 2147483646 w 1132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2"/>
              <a:gd name="T16" fmla="*/ 0 h 202"/>
              <a:gd name="T17" fmla="*/ 1132 w 113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2" h="202">
                <a:moveTo>
                  <a:pt x="1132" y="0"/>
                </a:moveTo>
                <a:lnTo>
                  <a:pt x="849" y="202"/>
                </a:lnTo>
                <a:lnTo>
                  <a:pt x="283" y="202"/>
                </a:lnTo>
                <a:lnTo>
                  <a:pt x="0" y="0"/>
                </a:lnTo>
                <a:lnTo>
                  <a:pt x="1132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87" name="Text Box 61">
            <a:extLst>
              <a:ext uri="{FF2B5EF4-FFF2-40B4-BE49-F238E27FC236}">
                <a16:creationId xmlns:a16="http://schemas.microsoft.com/office/drawing/2014/main" id="{2EF693D9-596F-1242-BB42-A4F71F626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50" y="5024438"/>
            <a:ext cx="809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MUX</a:t>
            </a:r>
          </a:p>
        </p:txBody>
      </p:sp>
      <p:cxnSp>
        <p:nvCxnSpPr>
          <p:cNvPr id="87088" name="Straight Arrow Connector 66">
            <a:extLst>
              <a:ext uri="{FF2B5EF4-FFF2-40B4-BE49-F238E27FC236}">
                <a16:creationId xmlns:a16="http://schemas.microsoft.com/office/drawing/2014/main" id="{7AE179F1-3B00-5C46-91DB-815A015E9E21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922837" y="5499101"/>
            <a:ext cx="1555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89" name="Freeform 48">
            <a:extLst>
              <a:ext uri="{FF2B5EF4-FFF2-40B4-BE49-F238E27FC236}">
                <a16:creationId xmlns:a16="http://schemas.microsoft.com/office/drawing/2014/main" id="{035D2BD8-F87C-6049-8254-C9BA73B523D7}"/>
              </a:ext>
            </a:extLst>
          </p:cNvPr>
          <p:cNvSpPr>
            <a:spLocks/>
          </p:cNvSpPr>
          <p:nvPr/>
        </p:nvSpPr>
        <p:spPr bwMode="auto">
          <a:xfrm>
            <a:off x="3971925" y="5576888"/>
            <a:ext cx="2046288" cy="320675"/>
          </a:xfrm>
          <a:custGeom>
            <a:avLst/>
            <a:gdLst>
              <a:gd name="T0" fmla="*/ 2147483646 w 1132"/>
              <a:gd name="T1" fmla="*/ 0 h 202"/>
              <a:gd name="T2" fmla="*/ 2147483646 w 1132"/>
              <a:gd name="T3" fmla="*/ 2147483646 h 202"/>
              <a:gd name="T4" fmla="*/ 2147483646 w 1132"/>
              <a:gd name="T5" fmla="*/ 2147483646 h 202"/>
              <a:gd name="T6" fmla="*/ 0 w 1132"/>
              <a:gd name="T7" fmla="*/ 0 h 202"/>
              <a:gd name="T8" fmla="*/ 2147483646 w 1132"/>
              <a:gd name="T9" fmla="*/ 0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2"/>
              <a:gd name="T16" fmla="*/ 0 h 202"/>
              <a:gd name="T17" fmla="*/ 1132 w 113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2" h="202">
                <a:moveTo>
                  <a:pt x="1132" y="0"/>
                </a:moveTo>
                <a:lnTo>
                  <a:pt x="849" y="202"/>
                </a:lnTo>
                <a:lnTo>
                  <a:pt x="283" y="202"/>
                </a:lnTo>
                <a:lnTo>
                  <a:pt x="0" y="0"/>
                </a:lnTo>
                <a:lnTo>
                  <a:pt x="1132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90" name="Text Box 61">
            <a:extLst>
              <a:ext uri="{FF2B5EF4-FFF2-40B4-BE49-F238E27FC236}">
                <a16:creationId xmlns:a16="http://schemas.microsoft.com/office/drawing/2014/main" id="{2652CBC0-99EC-0F40-9784-F6AE2DB0C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2800" y="5559425"/>
            <a:ext cx="793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MUX</a:t>
            </a:r>
          </a:p>
        </p:txBody>
      </p:sp>
      <p:sp>
        <p:nvSpPr>
          <p:cNvPr id="87091" name="TextBox 70">
            <a:extLst>
              <a:ext uri="{FF2B5EF4-FFF2-40B4-BE49-F238E27FC236}">
                <a16:creationId xmlns:a16="http://schemas.microsoft.com/office/drawing/2014/main" id="{2D287C80-CC79-8047-B2C2-BC76BF8F7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75" y="5429250"/>
            <a:ext cx="1343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byte in block</a:t>
            </a:r>
          </a:p>
        </p:txBody>
      </p:sp>
      <p:cxnSp>
        <p:nvCxnSpPr>
          <p:cNvPr id="87092" name="Straight Arrow Connector 71">
            <a:extLst>
              <a:ext uri="{FF2B5EF4-FFF2-40B4-BE49-F238E27FC236}">
                <a16:creationId xmlns:a16="http://schemas.microsoft.com/office/drawing/2014/main" id="{7A0D9DF0-1C4C-3944-868E-FB2113811C7F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866482" y="6022181"/>
            <a:ext cx="252412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093" name="Straight Arrow Connector 69">
            <a:extLst>
              <a:ext uri="{FF2B5EF4-FFF2-40B4-BE49-F238E27FC236}">
                <a16:creationId xmlns:a16="http://schemas.microsoft.com/office/drawing/2014/main" id="{01A42843-61C8-7046-AC98-2D29E67D210B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5722938" y="5735638"/>
            <a:ext cx="523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094" name="Straight Arrow Connector 37">
            <a:extLst>
              <a:ext uri="{FF2B5EF4-FFF2-40B4-BE49-F238E27FC236}">
                <a16:creationId xmlns:a16="http://schemas.microsoft.com/office/drawing/2014/main" id="{AB054D45-611E-5B44-ACA7-7B4CAE5BD80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748631" y="4920457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095" name="Straight Arrow Connector 37">
            <a:extLst>
              <a:ext uri="{FF2B5EF4-FFF2-40B4-BE49-F238E27FC236}">
                <a16:creationId xmlns:a16="http://schemas.microsoft.com/office/drawing/2014/main" id="{2B33F5E8-647C-AA4F-838C-6216DF8BDCF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623344" y="4929982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096" name="Straight Arrow Connector 37">
            <a:extLst>
              <a:ext uri="{FF2B5EF4-FFF2-40B4-BE49-F238E27FC236}">
                <a16:creationId xmlns:a16="http://schemas.microsoft.com/office/drawing/2014/main" id="{4BD00140-DE67-104C-A5DA-CA9235F9060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572669" y="4934744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097" name="Straight Arrow Connector 37">
            <a:extLst>
              <a:ext uri="{FF2B5EF4-FFF2-40B4-BE49-F238E27FC236}">
                <a16:creationId xmlns:a16="http://schemas.microsoft.com/office/drawing/2014/main" id="{22F3399E-294E-AE4B-9DC9-F00BF857EE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456113" y="4924425"/>
            <a:ext cx="26828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098" name="Straight Arrow Connector 37">
            <a:extLst>
              <a:ext uri="{FF2B5EF4-FFF2-40B4-BE49-F238E27FC236}">
                <a16:creationId xmlns:a16="http://schemas.microsoft.com/office/drawing/2014/main" id="{6A7F49EC-05F4-9844-A2DB-8D328B9AAF3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368131" y="4956969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099" name="Straight Arrow Connector 37">
            <a:extLst>
              <a:ext uri="{FF2B5EF4-FFF2-40B4-BE49-F238E27FC236}">
                <a16:creationId xmlns:a16="http://schemas.microsoft.com/office/drawing/2014/main" id="{F5684A94-C993-6745-81F0-68A5964B49E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288088" y="4945063"/>
            <a:ext cx="268287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0" name="Straight Arrow Connector 37">
            <a:extLst>
              <a:ext uri="{FF2B5EF4-FFF2-40B4-BE49-F238E27FC236}">
                <a16:creationId xmlns:a16="http://schemas.microsoft.com/office/drawing/2014/main" id="{0157F73A-5ECD-0B4C-952C-CC1AF0F68E0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217569" y="4929982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1" name="Straight Arrow Connector 37">
            <a:extLst>
              <a:ext uri="{FF2B5EF4-FFF2-40B4-BE49-F238E27FC236}">
                <a16:creationId xmlns:a16="http://schemas.microsoft.com/office/drawing/2014/main" id="{4CE2CDD3-6BAB-0D4D-BE54-4BBC6626DFD2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8097838" y="4949825"/>
            <a:ext cx="26828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2" name="Straight Arrow Connector 37">
            <a:extLst>
              <a:ext uri="{FF2B5EF4-FFF2-40B4-BE49-F238E27FC236}">
                <a16:creationId xmlns:a16="http://schemas.microsoft.com/office/drawing/2014/main" id="{4E1EC7D9-DE19-1643-B16C-D8FAC222CCE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750219" y="3220244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3" name="Straight Arrow Connector 37">
            <a:extLst>
              <a:ext uri="{FF2B5EF4-FFF2-40B4-BE49-F238E27FC236}">
                <a16:creationId xmlns:a16="http://schemas.microsoft.com/office/drawing/2014/main" id="{6200BB2E-84EB-484E-9872-FC85F9A9F94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624931" y="3231357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4" name="Straight Arrow Connector 37">
            <a:extLst>
              <a:ext uri="{FF2B5EF4-FFF2-40B4-BE49-F238E27FC236}">
                <a16:creationId xmlns:a16="http://schemas.microsoft.com/office/drawing/2014/main" id="{722D0146-A71A-D84C-A566-2CF9CEC6B68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574256" y="3236119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5" name="Straight Arrow Connector 37">
            <a:extLst>
              <a:ext uri="{FF2B5EF4-FFF2-40B4-BE49-F238E27FC236}">
                <a16:creationId xmlns:a16="http://schemas.microsoft.com/office/drawing/2014/main" id="{B44A41FA-99BA-FA4D-A499-13E8842FB7F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456906" y="3225007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6" name="Straight Arrow Connector 37">
            <a:extLst>
              <a:ext uri="{FF2B5EF4-FFF2-40B4-BE49-F238E27FC236}">
                <a16:creationId xmlns:a16="http://schemas.microsoft.com/office/drawing/2014/main" id="{CD4489EB-A4C2-0346-BF62-99C579DEFAA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369719" y="3258344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7" name="Straight Arrow Connector 37">
            <a:extLst>
              <a:ext uri="{FF2B5EF4-FFF2-40B4-BE49-F238E27FC236}">
                <a16:creationId xmlns:a16="http://schemas.microsoft.com/office/drawing/2014/main" id="{0A33917B-EF68-9D4F-8955-2FBD067C62D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288881" y="3245644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8" name="Straight Arrow Connector 37">
            <a:extLst>
              <a:ext uri="{FF2B5EF4-FFF2-40B4-BE49-F238E27FC236}">
                <a16:creationId xmlns:a16="http://schemas.microsoft.com/office/drawing/2014/main" id="{824C986C-9928-0A4B-84FA-9132B2A577D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219156" y="3231357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09" name="Straight Arrow Connector 37">
            <a:extLst>
              <a:ext uri="{FF2B5EF4-FFF2-40B4-BE49-F238E27FC236}">
                <a16:creationId xmlns:a16="http://schemas.microsoft.com/office/drawing/2014/main" id="{B163B30D-A11F-AE4E-895E-CEF47E0449D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8098631" y="3250407"/>
            <a:ext cx="269875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110" name="TextBox 51">
            <a:extLst>
              <a:ext uri="{FF2B5EF4-FFF2-40B4-BE49-F238E27FC236}">
                <a16:creationId xmlns:a16="http://schemas.microsoft.com/office/drawing/2014/main" id="{CE828B22-91B9-9C44-9EA2-AD37952ED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3375025"/>
            <a:ext cx="6923087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Logic</a:t>
            </a:r>
          </a:p>
        </p:txBody>
      </p:sp>
      <p:sp>
        <p:nvSpPr>
          <p:cNvPr id="87111" name="TextBox 79">
            <a:extLst>
              <a:ext uri="{FF2B5EF4-FFF2-40B4-BE49-F238E27FC236}">
                <a16:creationId xmlns:a16="http://schemas.microsoft.com/office/drawing/2014/main" id="{7E63008F-96BD-7C44-BC7E-C1C65883E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8100" y="3797300"/>
            <a:ext cx="59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Hit?</a:t>
            </a:r>
          </a:p>
        </p:txBody>
      </p:sp>
      <p:cxnSp>
        <p:nvCxnSpPr>
          <p:cNvPr id="87112" name="Straight Arrow Connector 37">
            <a:extLst>
              <a:ext uri="{FF2B5EF4-FFF2-40B4-BE49-F238E27FC236}">
                <a16:creationId xmlns:a16="http://schemas.microsoft.com/office/drawing/2014/main" id="{B726A28A-44BC-164C-BEBE-D1B5BB8D4C0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931569" y="3847307"/>
            <a:ext cx="2698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13" name="Straight Connector 82">
            <a:extLst>
              <a:ext uri="{FF2B5EF4-FFF2-40B4-BE49-F238E27FC236}">
                <a16:creationId xmlns:a16="http://schemas.microsoft.com/office/drawing/2014/main" id="{FFC5A160-CCED-0046-AE1D-4E8B40807BBA}"/>
              </a:ext>
            </a:extLst>
          </p:cNvPr>
          <p:cNvCxnSpPr>
            <a:cxnSpLocks noChangeShapeType="1"/>
            <a:stCxn id="87110" idx="3"/>
          </p:cNvCxnSpPr>
          <p:nvPr/>
        </p:nvCxnSpPr>
        <p:spPr bwMode="auto">
          <a:xfrm>
            <a:off x="8470900" y="3543300"/>
            <a:ext cx="439738" cy="2033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114" name="Straight Arrow Connector 84">
            <a:extLst>
              <a:ext uri="{FF2B5EF4-FFF2-40B4-BE49-F238E27FC236}">
                <a16:creationId xmlns:a16="http://schemas.microsoft.com/office/drawing/2014/main" id="{C2BC1F38-AF9F-C946-8981-8BE0EF68826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7642225" y="5237163"/>
            <a:ext cx="1268413" cy="339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nimBg="1"/>
      <p:bldP spid="87045" grpId="0" animBg="1"/>
      <p:bldP spid="87046" grpId="0" animBg="1"/>
      <p:bldP spid="87047" grpId="0" animBg="1"/>
      <p:bldP spid="87048" grpId="0" animBg="1"/>
      <p:bldP spid="87049" grpId="0" animBg="1"/>
      <p:bldP spid="87050" grpId="0" animBg="1"/>
      <p:bldP spid="87051" grpId="0" animBg="1"/>
      <p:bldP spid="87052" grpId="0" animBg="1"/>
      <p:bldP spid="87053" grpId="0" animBg="1"/>
      <p:bldP spid="87054" grpId="0" animBg="1"/>
      <p:bldP spid="87055" grpId="0" animBg="1"/>
      <p:bldP spid="87056" grpId="0" animBg="1"/>
      <p:bldP spid="87057" grpId="0" animBg="1"/>
      <p:bldP spid="87058" grpId="0" animBg="1"/>
      <p:bldP spid="87059" grpId="0" animBg="1"/>
      <p:bldP spid="87060" grpId="0"/>
      <p:bldP spid="87061" grpId="0"/>
      <p:bldP spid="87062" grpId="0" animBg="1"/>
      <p:bldP spid="87063" grpId="0"/>
      <p:bldP spid="87065" grpId="0" animBg="1"/>
      <p:bldP spid="87066" grpId="0"/>
      <p:bldP spid="87068" grpId="0" animBg="1"/>
      <p:bldP spid="87069" grpId="0"/>
      <p:bldP spid="87071" grpId="0" animBg="1"/>
      <p:bldP spid="87072" grpId="0"/>
      <p:bldP spid="87074" grpId="0" animBg="1"/>
      <p:bldP spid="87075" grpId="0"/>
      <p:bldP spid="87077" grpId="0" animBg="1"/>
      <p:bldP spid="87078" grpId="0"/>
      <p:bldP spid="87080" grpId="0" animBg="1"/>
      <p:bldP spid="87081" grpId="0"/>
      <p:bldP spid="87083" grpId="0" animBg="1"/>
      <p:bldP spid="87084" grpId="0"/>
      <p:bldP spid="87087" grpId="0"/>
      <p:bldP spid="87090" grpId="0"/>
      <p:bldP spid="87091" grpId="0"/>
      <p:bldP spid="87110" grpId="0" animBg="1"/>
      <p:bldP spid="871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E1C66017-47F5-2242-9651-FB51023BA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Associativity (and Tradeoffs)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B77AB-C528-7A4E-AA0D-B4FFED792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Degree of associativity</a:t>
            </a:r>
            <a:r>
              <a:rPr lang="en-US" altLang="en-US">
                <a:ea typeface="ＭＳ Ｐゴシック" panose="020B0600070205080204" pitchFamily="34" charset="-128"/>
              </a:rPr>
              <a:t>: How many blocks can map to the same index (or set)?</a:t>
            </a:r>
          </a:p>
          <a:p>
            <a:endParaRPr lang="en-US" altLang="en-US" sz="1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Higher associativity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++ Higher hit rate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Slower cache access time (hit latency and data access latency)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More expensive hardware (more comparators)</a:t>
            </a:r>
          </a:p>
          <a:p>
            <a:pPr marL="342900" lvl="1" indent="0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Diminishing returns from higher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 sz="2400">
                <a:ea typeface="ＭＳ Ｐゴシック" panose="020B0600070205080204" pitchFamily="34" charset="-128"/>
              </a:rPr>
              <a:t>associativity</a:t>
            </a:r>
          </a:p>
          <a:p>
            <a:pPr marL="342900" lvl="1" indent="0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4A64ECB2-9A66-CB42-831B-670AFC031F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FE63B1C-AC4E-D84E-B668-676B7BDBD50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14A459C-14D2-C741-9FAC-21EF0585EB89}"/>
              </a:ext>
            </a:extLst>
          </p:cNvPr>
          <p:cNvSpPr>
            <a:spLocks/>
          </p:cNvSpPr>
          <p:nvPr/>
        </p:nvSpPr>
        <p:spPr bwMode="auto">
          <a:xfrm>
            <a:off x="5486400" y="3810000"/>
            <a:ext cx="3048000" cy="2286000"/>
          </a:xfrm>
          <a:custGeom>
            <a:avLst/>
            <a:gdLst>
              <a:gd name="T0" fmla="*/ 0 w 1920"/>
              <a:gd name="T1" fmla="*/ 0 h 1440"/>
              <a:gd name="T2" fmla="*/ 0 w 1920"/>
              <a:gd name="T3" fmla="*/ 2147483646 h 1440"/>
              <a:gd name="T4" fmla="*/ 2147483646 w 1920"/>
              <a:gd name="T5" fmla="*/ 2147483646 h 1440"/>
              <a:gd name="T6" fmla="*/ 0 60000 65536"/>
              <a:gd name="T7" fmla="*/ 0 60000 65536"/>
              <a:gd name="T8" fmla="*/ 0 60000 65536"/>
              <a:gd name="T9" fmla="*/ 0 w 1920"/>
              <a:gd name="T10" fmla="*/ 0 h 1440"/>
              <a:gd name="T11" fmla="*/ 1920 w 1920"/>
              <a:gd name="T12" fmla="*/ 1440 h 1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0" h="1440">
                <a:moveTo>
                  <a:pt x="0" y="0"/>
                </a:moveTo>
                <a:lnTo>
                  <a:pt x="0" y="1440"/>
                </a:lnTo>
                <a:lnTo>
                  <a:pt x="1920" y="144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2FEE424A-A6E0-0F49-8BDF-926E7E82BF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0950" y="6184900"/>
            <a:ext cx="1481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associativity</a:t>
            </a: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C903B721-E027-4544-AC36-D57E2D4F6FCA}"/>
              </a:ext>
            </a:extLst>
          </p:cNvPr>
          <p:cNvSpPr>
            <a:spLocks/>
          </p:cNvSpPr>
          <p:nvPr/>
        </p:nvSpPr>
        <p:spPr bwMode="auto">
          <a:xfrm>
            <a:off x="5772150" y="3865563"/>
            <a:ext cx="2609850" cy="852487"/>
          </a:xfrm>
          <a:custGeom>
            <a:avLst/>
            <a:gdLst>
              <a:gd name="T0" fmla="*/ 0 w 1644"/>
              <a:gd name="T1" fmla="*/ 2147483646 h 537"/>
              <a:gd name="T2" fmla="*/ 2147483646 w 1644"/>
              <a:gd name="T3" fmla="*/ 2147483646 h 537"/>
              <a:gd name="T4" fmla="*/ 2147483646 w 1644"/>
              <a:gd name="T5" fmla="*/ 2147483646 h 537"/>
              <a:gd name="T6" fmla="*/ 2147483646 w 1644"/>
              <a:gd name="T7" fmla="*/ 0 h 537"/>
              <a:gd name="T8" fmla="*/ 0 60000 65536"/>
              <a:gd name="T9" fmla="*/ 0 60000 65536"/>
              <a:gd name="T10" fmla="*/ 0 60000 65536"/>
              <a:gd name="T11" fmla="*/ 0 60000 65536"/>
              <a:gd name="T12" fmla="*/ 0 w 1644"/>
              <a:gd name="T13" fmla="*/ 0 h 537"/>
              <a:gd name="T14" fmla="*/ 1644 w 1644"/>
              <a:gd name="T15" fmla="*/ 537 h 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44" h="537">
                <a:moveTo>
                  <a:pt x="0" y="537"/>
                </a:moveTo>
                <a:cubicBezTo>
                  <a:pt x="35" y="492"/>
                  <a:pt x="101" y="341"/>
                  <a:pt x="209" y="267"/>
                </a:cubicBezTo>
                <a:cubicBezTo>
                  <a:pt x="317" y="193"/>
                  <a:pt x="410" y="134"/>
                  <a:pt x="649" y="90"/>
                </a:cubicBezTo>
                <a:cubicBezTo>
                  <a:pt x="888" y="46"/>
                  <a:pt x="1437" y="19"/>
                  <a:pt x="164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2886C24C-DCA3-224A-9F86-31AA83616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5" y="3581400"/>
            <a:ext cx="1116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hit rate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Issues in Set-Associative Caches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8392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Think of each block in a set having a “priority”</a:t>
            </a:r>
          </a:p>
          <a:p>
            <a:pPr lvl="1"/>
            <a:r>
              <a:rPr lang="en-US" altLang="en-US">
                <a:ea typeface="ＭＳ Ｐゴシック" charset="-128"/>
              </a:rPr>
              <a:t>Indicating how important it is to keep the block in the cache</a:t>
            </a:r>
          </a:p>
          <a:p>
            <a:r>
              <a:rPr lang="en-US" altLang="en-US">
                <a:ea typeface="ＭＳ Ｐゴシック" charset="-128"/>
              </a:rPr>
              <a:t>Key issue: How do you determine/adjust block priorities?</a:t>
            </a:r>
          </a:p>
          <a:p>
            <a:r>
              <a:rPr lang="en-US" altLang="en-US">
                <a:ea typeface="ＭＳ Ｐゴシック" charset="-128"/>
              </a:rPr>
              <a:t>There are three key decisions in a set: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Insertion, promotion, eviction (replacement)</a:t>
            </a:r>
            <a:endParaRPr lang="en-US" altLang="en-US">
              <a:ea typeface="ＭＳ Ｐゴシック" charset="-128"/>
            </a:endParaRPr>
          </a:p>
          <a:p>
            <a:pPr lvl="2"/>
            <a:endParaRPr lang="en-US" altLang="en-US">
              <a:ea typeface="ＭＳ Ｐゴシック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charset="-128"/>
              </a:rPr>
              <a:t>Insertion: What happens to priorities on a cache fill?</a:t>
            </a:r>
          </a:p>
          <a:p>
            <a:pPr lvl="1"/>
            <a:r>
              <a:rPr lang="en-US" altLang="en-US" sz="2000">
                <a:ea typeface="ＭＳ Ｐゴシック" charset="-128"/>
              </a:rPr>
              <a:t>Where to insert the incoming block, whether or not to insert the block</a:t>
            </a:r>
          </a:p>
          <a:p>
            <a:r>
              <a:rPr lang="en-US" altLang="en-US">
                <a:solidFill>
                  <a:srgbClr val="0432FF"/>
                </a:solidFill>
                <a:ea typeface="ＭＳ Ｐゴシック" charset="-128"/>
              </a:rPr>
              <a:t>Promotion: What happens to priorities on a cache hit?</a:t>
            </a:r>
          </a:p>
          <a:p>
            <a:pPr lvl="1"/>
            <a:r>
              <a:rPr lang="en-US" altLang="en-US" sz="2000">
                <a:ea typeface="ＭＳ Ｐゴシック" charset="-128"/>
              </a:rPr>
              <a:t>Whether and how to change block priority</a:t>
            </a:r>
          </a:p>
          <a:p>
            <a:r>
              <a:rPr lang="en-US" altLang="en-US">
                <a:solidFill>
                  <a:srgbClr val="0432FF"/>
                </a:solidFill>
                <a:ea typeface="ＭＳ Ｐゴシック" charset="-128"/>
              </a:rPr>
              <a:t>Eviction/replacement: What happens to priorities on a cache miss?</a:t>
            </a:r>
          </a:p>
          <a:p>
            <a:pPr lvl="1"/>
            <a:r>
              <a:rPr lang="en-US" altLang="en-US" sz="2000">
                <a:ea typeface="ＭＳ Ｐゴシック" charset="-128"/>
              </a:rPr>
              <a:t>Which block to evict and how to adjust priorities</a:t>
            </a:r>
          </a:p>
          <a:p>
            <a:endParaRPr lang="en-US" altLang="en-US">
              <a:ea typeface="ＭＳ Ｐゴシック" charset="-128"/>
            </a:endParaRPr>
          </a:p>
          <a:p>
            <a:endParaRPr lang="en-US" altLang="en-US">
              <a:ea typeface="ＭＳ Ｐゴシック" charset="-128"/>
            </a:endParaRPr>
          </a:p>
          <a:p>
            <a:pPr lvl="2"/>
            <a:endParaRPr lang="en-US" altLang="en-US">
              <a:ea typeface="ＭＳ Ｐゴシック" charset="-128"/>
            </a:endParaRPr>
          </a:p>
        </p:txBody>
      </p:sp>
      <p:sp>
        <p:nvSpPr>
          <p:cNvPr id="2150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0F02FF-B0CE-1A4E-941C-143E8AC61AE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587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Eviction/Replacement Policy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Which block </a:t>
            </a:r>
            <a:r>
              <a:rPr lang="en-US" altLang="en-US" dirty="0">
                <a:ea typeface="ＭＳ Ｐゴシック" charset="-128"/>
              </a:rPr>
              <a:t>in the set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to replace</a:t>
            </a:r>
            <a:r>
              <a:rPr lang="en-US" altLang="en-US" dirty="0">
                <a:ea typeface="ＭＳ Ｐゴシック" charset="-128"/>
              </a:rPr>
              <a:t> on a cache miss?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Any invalid block first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If all are valid, consult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replacement policy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Random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FIFO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Least recently used (how to implement?)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Not most recently used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Least frequently used?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Least costly to re-fetch?</a:t>
            </a:r>
          </a:p>
          <a:p>
            <a:pPr lvl="3"/>
            <a:r>
              <a:rPr lang="en-US" altLang="en-US" dirty="0">
                <a:ea typeface="ＭＳ Ｐゴシック" charset="-128"/>
              </a:rPr>
              <a:t>Why would memory accesses have different cost?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Hybrid replacement policies</a:t>
            </a:r>
          </a:p>
          <a:p>
            <a:pPr lvl="2"/>
            <a:r>
              <a:rPr lang="en-US" altLang="en-US" dirty="0">
                <a:ea typeface="ＭＳ Ｐゴシック" charset="-128"/>
              </a:rPr>
              <a:t>Optimal replacement policy? </a:t>
            </a:r>
          </a:p>
          <a:p>
            <a:pPr lvl="2"/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  <a:p>
            <a:pPr lvl="2"/>
            <a:endParaRPr lang="en-US" altLang="en-US" dirty="0">
              <a:ea typeface="ＭＳ Ｐゴシック" charset="-128"/>
            </a:endParaRPr>
          </a:p>
        </p:txBody>
      </p:sp>
      <p:sp>
        <p:nvSpPr>
          <p:cNvPr id="21606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FCA501-DF5C-9346-989A-5F5B4F969CE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984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Implementing LRU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Idea: Evict the least recently accessed block</a:t>
            </a:r>
          </a:p>
          <a:p>
            <a:r>
              <a:rPr lang="en-US" altLang="en-US">
                <a:ea typeface="ＭＳ Ｐゴシック" charset="-128"/>
              </a:rPr>
              <a:t>Problem: Need to keep track of access ordering of blocks</a:t>
            </a:r>
          </a:p>
          <a:p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Question: 2-way set associative cache:</a:t>
            </a:r>
          </a:p>
          <a:p>
            <a:pPr lvl="1"/>
            <a:r>
              <a:rPr lang="en-US" altLang="en-US">
                <a:ea typeface="ＭＳ Ｐゴシック" charset="-128"/>
              </a:rPr>
              <a:t>What do you need to implement LRU perfectly?</a:t>
            </a:r>
          </a:p>
          <a:p>
            <a:pPr lvl="1"/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Question: 4-way set associative cache: </a:t>
            </a:r>
          </a:p>
          <a:p>
            <a:pPr lvl="1"/>
            <a:r>
              <a:rPr lang="en-US" altLang="en-US">
                <a:ea typeface="ＭＳ Ｐゴシック" charset="-128"/>
              </a:rPr>
              <a:t>What do you need to implement LRU perfectly?</a:t>
            </a:r>
          </a:p>
          <a:p>
            <a:pPr lvl="1"/>
            <a:r>
              <a:rPr lang="en-US" altLang="en-US">
                <a:ea typeface="ＭＳ Ｐゴシック" charset="-128"/>
              </a:rPr>
              <a:t>How many different orderings possible for the 4 blocks in the set? </a:t>
            </a:r>
          </a:p>
          <a:p>
            <a:pPr lvl="1"/>
            <a:r>
              <a:rPr lang="en-US" altLang="en-US">
                <a:ea typeface="ＭＳ Ｐゴシック" charset="-128"/>
              </a:rPr>
              <a:t>How many bits needed to encode the LRU order of a block?</a:t>
            </a:r>
          </a:p>
          <a:p>
            <a:pPr lvl="1"/>
            <a:r>
              <a:rPr lang="en-US" altLang="en-US">
                <a:ea typeface="ＭＳ Ｐゴシック" charset="-128"/>
              </a:rPr>
              <a:t>What is the logic needed to determine the LRU victim?</a:t>
            </a:r>
          </a:p>
          <a:p>
            <a:pPr lvl="1"/>
            <a:endParaRPr lang="en-US" altLang="en-US">
              <a:ea typeface="ＭＳ Ｐゴシック" charset="-128"/>
            </a:endParaRPr>
          </a:p>
        </p:txBody>
      </p:sp>
      <p:sp>
        <p:nvSpPr>
          <p:cNvPr id="21709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FB53F7-C9EB-264D-A8D2-F8AD970AEFD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398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Approximations of LRU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Most modern processors do not implement “true LRU” (also called “perfect LRU”) in highly-associative caches</a:t>
            </a:r>
          </a:p>
          <a:p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Why?</a:t>
            </a:r>
          </a:p>
          <a:p>
            <a:pPr lvl="1"/>
            <a:r>
              <a:rPr lang="en-US" altLang="en-US">
                <a:ea typeface="ＭＳ Ｐゴシック" charset="-128"/>
              </a:rPr>
              <a:t>True LRU is complex</a:t>
            </a:r>
          </a:p>
          <a:p>
            <a:pPr lvl="1"/>
            <a:r>
              <a:rPr lang="en-US" altLang="en-US">
                <a:ea typeface="ＭＳ Ｐゴシック" charset="-128"/>
              </a:rPr>
              <a:t>LRU is an approximation to predict locality anyway (i.e., not the best possible cache management policy)</a:t>
            </a:r>
          </a:p>
          <a:p>
            <a:pPr lvl="1"/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Examples: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Not MRU </a:t>
            </a:r>
            <a:r>
              <a:rPr lang="en-US" altLang="en-US">
                <a:ea typeface="ＭＳ Ｐゴシック" charset="-128"/>
              </a:rPr>
              <a:t>(not most recently used)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Hierarchical LRU</a:t>
            </a:r>
            <a:r>
              <a:rPr lang="en-US" altLang="en-US">
                <a:ea typeface="ＭＳ Ｐゴシック" charset="-128"/>
              </a:rPr>
              <a:t>: divide the N-way set into M “groups”, track the MRU group and the MRU way in each group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Victim-NextVictim Replacement</a:t>
            </a:r>
            <a:r>
              <a:rPr lang="en-US" altLang="en-US">
                <a:ea typeface="ＭＳ Ｐゴシック" charset="-128"/>
              </a:rPr>
              <a:t>: Only keep track of the victim and the next victim</a:t>
            </a:r>
          </a:p>
        </p:txBody>
      </p:sp>
      <p:sp>
        <p:nvSpPr>
          <p:cNvPr id="21811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8DDD5-06D7-7E48-A49D-DD2357E40DD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219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Hierarchical LRU (not MRU)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Divide a set into multiple groups</a:t>
            </a:r>
          </a:p>
          <a:p>
            <a:r>
              <a:rPr lang="en-US" altLang="en-US">
                <a:ea typeface="ＭＳ Ｐゴシック" charset="-128"/>
              </a:rPr>
              <a:t>Keep track of </a:t>
            </a:r>
            <a:r>
              <a:rPr lang="en-US" altLang="en-US" i="1">
                <a:ea typeface="ＭＳ Ｐゴシック" charset="-128"/>
              </a:rPr>
              <a:t>only</a:t>
            </a:r>
            <a:r>
              <a:rPr lang="en-US" altLang="en-US">
                <a:ea typeface="ＭＳ Ｐゴシック" charset="-128"/>
              </a:rPr>
              <a:t> the MRU group</a:t>
            </a:r>
          </a:p>
          <a:p>
            <a:r>
              <a:rPr lang="en-US" altLang="en-US">
                <a:ea typeface="ＭＳ Ｐゴシック" charset="-128"/>
              </a:rPr>
              <a:t>Keep track of </a:t>
            </a:r>
            <a:r>
              <a:rPr lang="en-US" altLang="en-US" i="1">
                <a:ea typeface="ＭＳ Ｐゴシック" charset="-128"/>
              </a:rPr>
              <a:t>only</a:t>
            </a:r>
            <a:r>
              <a:rPr lang="en-US" altLang="en-US">
                <a:ea typeface="ＭＳ Ｐゴシック" charset="-128"/>
              </a:rPr>
              <a:t> the MRU block in each group</a:t>
            </a:r>
          </a:p>
          <a:p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On replacement, select victim as: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A not-MRU block in one of the not-MRU groups (randomly pick one of such blocks/groups)</a:t>
            </a:r>
          </a:p>
          <a:p>
            <a:endParaRPr lang="en-US" altLang="en-US">
              <a:ea typeface="ＭＳ Ｐゴシック" charset="-128"/>
            </a:endParaRPr>
          </a:p>
        </p:txBody>
      </p:sp>
      <p:sp>
        <p:nvSpPr>
          <p:cNvPr id="21913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D85497-7DD2-494E-BE73-89A2E2D78D3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26224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Hierarchical LRU (not MRU): Questions</a:t>
            </a:r>
          </a:p>
        </p:txBody>
      </p:sp>
      <p:sp>
        <p:nvSpPr>
          <p:cNvPr id="95234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16-way cache</a:t>
            </a:r>
          </a:p>
          <a:p>
            <a:r>
              <a:rPr lang="en-US" altLang="en-US">
                <a:ea typeface="ＭＳ Ｐゴシック" charset="-128"/>
              </a:rPr>
              <a:t>2 8-way groups</a:t>
            </a:r>
          </a:p>
          <a:p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What is an access pattern that performs worse than true LRU?</a:t>
            </a:r>
          </a:p>
          <a:p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What is an access pattern that performs better than true LRU?</a:t>
            </a:r>
          </a:p>
          <a:p>
            <a:endParaRPr lang="en-US" altLang="en-US">
              <a:ea typeface="ＭＳ Ｐゴシック" charset="-128"/>
            </a:endParaRPr>
          </a:p>
        </p:txBody>
      </p:sp>
      <p:sp>
        <p:nvSpPr>
          <p:cNvPr id="22016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BE3249-5BB9-ED46-8CD4-E513BE6504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488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Victim/Next-Victim Policy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Only 2 blocks’ status tracked in each set: </a:t>
            </a:r>
          </a:p>
          <a:p>
            <a:pPr lvl="1"/>
            <a:r>
              <a:rPr lang="en-US" altLang="en-US">
                <a:ea typeface="ＭＳ Ｐゴシック" charset="-128"/>
              </a:rPr>
              <a:t>victim (V), next victim (NV)</a:t>
            </a:r>
          </a:p>
          <a:p>
            <a:pPr lvl="1"/>
            <a:r>
              <a:rPr lang="en-US" altLang="en-US">
                <a:ea typeface="ＭＳ Ｐゴシック" charset="-128"/>
              </a:rPr>
              <a:t>all other blocks denoted as (O) – Ordinary block</a:t>
            </a:r>
          </a:p>
          <a:p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On a cache miss</a:t>
            </a:r>
          </a:p>
          <a:p>
            <a:pPr lvl="1"/>
            <a:r>
              <a:rPr lang="en-US" altLang="en-US">
                <a:ea typeface="ＭＳ Ｐゴシック" charset="-128"/>
              </a:rPr>
              <a:t>Replace V</a:t>
            </a:r>
          </a:p>
          <a:p>
            <a:pPr lvl="1"/>
            <a:r>
              <a:rPr lang="en-US" altLang="en-US">
                <a:ea typeface="ＭＳ Ｐゴシック" charset="-128"/>
              </a:rPr>
              <a:t>Demote NV to V</a:t>
            </a:r>
          </a:p>
          <a:p>
            <a:pPr lvl="1"/>
            <a:r>
              <a:rPr lang="en-US" altLang="en-US">
                <a:ea typeface="ＭＳ Ｐゴシック" charset="-128"/>
              </a:rPr>
              <a:t>Randomly pick an O block as NV</a:t>
            </a:r>
          </a:p>
          <a:p>
            <a:pPr lvl="1"/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On a cache hit to V</a:t>
            </a:r>
          </a:p>
          <a:p>
            <a:pPr lvl="1"/>
            <a:r>
              <a:rPr lang="en-US" altLang="en-US">
                <a:ea typeface="ＭＳ Ｐゴシック" charset="-128"/>
              </a:rPr>
              <a:t>Demote NV to V</a:t>
            </a:r>
          </a:p>
          <a:p>
            <a:pPr lvl="1"/>
            <a:r>
              <a:rPr lang="en-US" altLang="en-US">
                <a:ea typeface="ＭＳ Ｐゴシック" charset="-128"/>
              </a:rPr>
              <a:t>Randomly pick an O block as NV</a:t>
            </a:r>
          </a:p>
          <a:p>
            <a:pPr lvl="1"/>
            <a:r>
              <a:rPr lang="en-US" altLang="en-US">
                <a:ea typeface="ＭＳ Ｐゴシック" charset="-128"/>
              </a:rPr>
              <a:t>Turn V to O</a:t>
            </a:r>
          </a:p>
          <a:p>
            <a:pPr lvl="1"/>
            <a:endParaRPr lang="en-US" altLang="en-US">
              <a:ea typeface="ＭＳ Ｐゴシック" charset="-128"/>
            </a:endParaRPr>
          </a:p>
          <a:p>
            <a:endParaRPr lang="en-US" altLang="en-US">
              <a:ea typeface="ＭＳ Ｐゴシック" charset="-128"/>
            </a:endParaRPr>
          </a:p>
        </p:txBody>
      </p:sp>
      <p:sp>
        <p:nvSpPr>
          <p:cNvPr id="22118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9B6D46-E012-3245-BA39-A9CF7861BD0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128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Victim/Next-Victim Policy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On a cache hit to NV</a:t>
            </a:r>
          </a:p>
          <a:p>
            <a:pPr lvl="1"/>
            <a:r>
              <a:rPr lang="en-US" altLang="en-US">
                <a:ea typeface="ＭＳ Ｐゴシック" charset="-128"/>
              </a:rPr>
              <a:t>Randomly pick an O block as NV</a:t>
            </a:r>
          </a:p>
          <a:p>
            <a:pPr lvl="1"/>
            <a:r>
              <a:rPr lang="en-US" altLang="en-US">
                <a:ea typeface="ＭＳ Ｐゴシック" charset="-128"/>
              </a:rPr>
              <a:t>Turn NV to O</a:t>
            </a:r>
          </a:p>
          <a:p>
            <a:pPr lvl="1"/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On a cache hit to O</a:t>
            </a:r>
          </a:p>
          <a:p>
            <a:pPr lvl="1"/>
            <a:r>
              <a:rPr lang="en-US" altLang="en-US">
                <a:ea typeface="ＭＳ Ｐゴシック" charset="-128"/>
              </a:rPr>
              <a:t>Do nothing</a:t>
            </a:r>
          </a:p>
          <a:p>
            <a:pPr lvl="1"/>
            <a:endParaRPr lang="en-US" altLang="en-US">
              <a:ea typeface="ＭＳ Ｐゴシック" charset="-128"/>
            </a:endParaRPr>
          </a:p>
          <a:p>
            <a:endParaRPr lang="en-US" altLang="en-US">
              <a:ea typeface="ＭＳ Ｐゴシック" charset="-128"/>
            </a:endParaRPr>
          </a:p>
        </p:txBody>
      </p:sp>
      <p:sp>
        <p:nvSpPr>
          <p:cNvPr id="2222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7CDE3B-6E74-074D-9491-9E7A3D2C4C8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559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Title 1">
            <a:extLst>
              <a:ext uri="{FF2B5EF4-FFF2-40B4-BE49-F238E27FC236}">
                <a16:creationId xmlns:a16="http://schemas.microsoft.com/office/drawing/2014/main" id="{3E100170-AD35-E14B-A39B-C9E41499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(Physical) Memory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1702C-A00A-004C-8D3B-A3B134298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You need a larger level of storage to manage a small amount of physical memory automatically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Physical memory has a backing store: disk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We will first start with the physical memory system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For now, ignore the </a:t>
            </a:r>
            <a:r>
              <a:rPr lang="en-US" altLang="en-US" dirty="0" err="1">
                <a:ea typeface="ＭＳ Ｐゴシック" panose="020B0600070205080204" pitchFamily="34" charset="-128"/>
              </a:rPr>
              <a:t>virtual</a:t>
            </a:r>
            <a:r>
              <a:rPr lang="en-US" altLang="en-US" dirty="0" err="1">
                <a:ea typeface="ＭＳ Ｐゴシック" panose="020B0600070205080204" pitchFamily="34" charset="-128"/>
                <a:sym typeface="Wingdings" pitchFamily="2" charset="2"/>
              </a:rPr>
              <a:t>physical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</a:t>
            </a:r>
            <a:r>
              <a:rPr lang="en-US" altLang="en-US" dirty="0">
                <a:ea typeface="ＭＳ Ｐゴシック" panose="020B0600070205080204" pitchFamily="34" charset="-128"/>
              </a:rPr>
              <a:t>indirection</a:t>
            </a:r>
          </a:p>
          <a:p>
            <a:pPr marL="342900" lvl="1" indent="0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We will get back to it later, if time permits…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65891" name="Slide Number Placeholder 3">
            <a:extLst>
              <a:ext uri="{FF2B5EF4-FFF2-40B4-BE49-F238E27FC236}">
                <a16:creationId xmlns:a16="http://schemas.microsoft.com/office/drawing/2014/main" id="{29DC9E74-2377-DE4C-B32E-0EE9DE2A8D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2046596-7A7A-4E45-A51D-FE2B86E8E9B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Victim/Next-Victim Example</a:t>
            </a:r>
          </a:p>
        </p:txBody>
      </p:sp>
      <p:sp>
        <p:nvSpPr>
          <p:cNvPr id="22323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3ED2DB-2892-F14F-9F67-2B227B5AF5A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22323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7975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591025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800">
                <a:ea typeface="ＭＳ Ｐゴシック" charset="-128"/>
              </a:rPr>
              <a:t>Cache Replacement Policy: LRU or Random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charset="-128"/>
              </a:rPr>
              <a:t>LRU vs. Random: Which one is better?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Example: 4-way cache, cyclic references to A, B, C, D, E </a:t>
            </a:r>
            <a:endParaRPr lang="en-US" altLang="en-US" dirty="0">
              <a:ea typeface="ＭＳ Ｐゴシック" charset="-128"/>
              <a:sym typeface="Wingdings" charset="2"/>
            </a:endParaRPr>
          </a:p>
          <a:p>
            <a:pPr lvl="2"/>
            <a:r>
              <a:rPr lang="en-US" altLang="en-US" dirty="0">
                <a:ea typeface="ＭＳ Ｐゴシック" charset="-128"/>
                <a:sym typeface="Wingdings" charset="2"/>
              </a:rPr>
              <a:t>0% hit rate with LRU policy</a:t>
            </a:r>
            <a:endParaRPr lang="en-US" altLang="en-US" dirty="0">
              <a:ea typeface="ＭＳ Ｐゴシック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Set thrashing: </a:t>
            </a:r>
            <a:r>
              <a:rPr lang="en-US" altLang="en-US" dirty="0">
                <a:ea typeface="ＭＳ Ｐゴシック" charset="-128"/>
              </a:rPr>
              <a:t>When the </a:t>
            </a:r>
            <a:r>
              <a:rPr lang="ja-JP" altLang="en-US" dirty="0">
                <a:ea typeface="ＭＳ Ｐゴシック" charset="-128"/>
              </a:rPr>
              <a:t>“</a:t>
            </a:r>
            <a:r>
              <a:rPr lang="en-US" altLang="ja-JP" dirty="0">
                <a:ea typeface="ＭＳ Ｐゴシック" charset="-128"/>
              </a:rPr>
              <a:t>program working set</a:t>
            </a:r>
            <a:r>
              <a:rPr lang="ja-JP" altLang="en-US" dirty="0">
                <a:ea typeface="ＭＳ Ｐゴシック" charset="-128"/>
              </a:rPr>
              <a:t>”</a:t>
            </a:r>
            <a:r>
              <a:rPr lang="en-US" altLang="ja-JP" dirty="0">
                <a:ea typeface="ＭＳ Ｐゴシック" charset="-128"/>
              </a:rPr>
              <a:t> in a set is larger than set associativity</a:t>
            </a:r>
          </a:p>
          <a:p>
            <a:pPr lvl="1"/>
            <a:r>
              <a:rPr lang="en-US" altLang="en-US" dirty="0">
                <a:ea typeface="ＭＳ Ｐゴシック" charset="-128"/>
                <a:sym typeface="Wingdings" charset="2"/>
              </a:rPr>
              <a:t>Random replacement policy is better when thrashing occurs</a:t>
            </a:r>
          </a:p>
          <a:p>
            <a:r>
              <a:rPr lang="en-US" altLang="en-US" dirty="0">
                <a:ea typeface="ＭＳ Ｐゴシック" charset="-128"/>
                <a:sym typeface="Wingdings" charset="2"/>
              </a:rPr>
              <a:t>In practice:</a:t>
            </a:r>
          </a:p>
          <a:p>
            <a:pPr lvl="1"/>
            <a:r>
              <a:rPr lang="en-US" altLang="en-US" dirty="0">
                <a:ea typeface="ＭＳ Ｐゴシック" charset="-128"/>
                <a:sym typeface="Wingdings" charset="2"/>
              </a:rPr>
              <a:t>Depends on workload</a:t>
            </a:r>
          </a:p>
          <a:p>
            <a:pPr lvl="1"/>
            <a:r>
              <a:rPr lang="en-US" altLang="en-US" dirty="0">
                <a:ea typeface="ＭＳ Ｐゴシック" charset="-128"/>
                <a:sym typeface="Wingdings" charset="2"/>
              </a:rPr>
              <a:t>Average hit rate of LRU and Random are similar</a:t>
            </a:r>
          </a:p>
          <a:p>
            <a:pPr lvl="1"/>
            <a:endParaRPr lang="en-US" altLang="en-US" sz="1400" dirty="0">
              <a:ea typeface="ＭＳ Ｐゴシック" charset="-128"/>
              <a:sym typeface="Wingdings" charset="2"/>
            </a:endParaRPr>
          </a:p>
          <a:p>
            <a:r>
              <a:rPr lang="en-US" altLang="en-US" dirty="0">
                <a:ea typeface="ＭＳ Ｐゴシック" charset="-128"/>
                <a:sym typeface="Wingdings" charset="2"/>
              </a:rPr>
              <a:t>Best of both Worlds: Hybrid of LRU and Random</a:t>
            </a:r>
          </a:p>
          <a:p>
            <a:pPr lvl="1"/>
            <a:r>
              <a:rPr lang="en-US" altLang="en-US" dirty="0">
                <a:ea typeface="ＭＳ Ｐゴシック" charset="-128"/>
                <a:sym typeface="Wingdings" charset="2"/>
              </a:rPr>
              <a:t>How to choose between the two?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  <a:sym typeface="Wingdings" charset="2"/>
              </a:rPr>
              <a:t>Set sampling</a:t>
            </a:r>
          </a:p>
          <a:p>
            <a:pPr lvl="2"/>
            <a:r>
              <a:rPr lang="en-US" altLang="en-US" dirty="0">
                <a:ea typeface="ＭＳ Ｐゴシック" charset="-128"/>
                <a:sym typeface="Wingdings" charset="2"/>
              </a:rPr>
              <a:t>See </a:t>
            </a:r>
            <a:r>
              <a:rPr lang="en-US" altLang="en-US" dirty="0">
                <a:ea typeface="ＭＳ Ｐゴシック" charset="-128"/>
              </a:rPr>
              <a:t>Qureshi et al., </a:t>
            </a:r>
            <a:r>
              <a:rPr lang="ja-JP" altLang="en-US" dirty="0">
                <a:ea typeface="ＭＳ Ｐゴシック" charset="-128"/>
              </a:rPr>
              <a:t>“</a:t>
            </a:r>
            <a:r>
              <a:rPr lang="en-US" altLang="ja-JP" dirty="0">
                <a:solidFill>
                  <a:srgbClr val="FF0000"/>
                </a:solidFill>
                <a:ea typeface="ＭＳ Ｐゴシック" charset="-128"/>
              </a:rPr>
              <a:t>A Case for MLP-Aware Cache Replacement</a:t>
            </a:r>
            <a:r>
              <a:rPr lang="en-US" altLang="ja-JP" dirty="0">
                <a:ea typeface="ＭＳ Ｐゴシック" charset="-128"/>
              </a:rPr>
              <a:t>,</a:t>
            </a:r>
            <a:r>
              <a:rPr lang="ja-JP" altLang="en-US" dirty="0">
                <a:ea typeface="ＭＳ Ｐゴシック" charset="-128"/>
              </a:rPr>
              <a:t>“</a:t>
            </a:r>
            <a:r>
              <a:rPr lang="en-US" altLang="ja-JP" dirty="0">
                <a:ea typeface="ＭＳ Ｐゴシック" charset="-128"/>
              </a:rPr>
              <a:t> ISCA 2006.</a:t>
            </a:r>
          </a:p>
          <a:p>
            <a:pPr lvl="2"/>
            <a:endParaRPr lang="en-US" altLang="en-US" dirty="0">
              <a:solidFill>
                <a:srgbClr val="0000FF"/>
              </a:solidFill>
              <a:ea typeface="ＭＳ Ｐゴシック" charset="-128"/>
              <a:sym typeface="Wingdings" charset="2"/>
            </a:endParaRPr>
          </a:p>
        </p:txBody>
      </p:sp>
      <p:sp>
        <p:nvSpPr>
          <p:cNvPr id="22425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F6978A-9D5F-8B4E-90D3-6A93A3445576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519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What Is the Optimal Replacement Policy?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Belady</a:t>
            </a:r>
            <a:r>
              <a:rPr lang="ja-JP" altLang="en-US">
                <a:ea typeface="ＭＳ Ｐゴシック" charset="-128"/>
              </a:rPr>
              <a:t>’</a:t>
            </a:r>
            <a:r>
              <a:rPr lang="en-US" altLang="ja-JP">
                <a:ea typeface="ＭＳ Ｐゴシック" charset="-128"/>
              </a:rPr>
              <a:t>s OPT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Replace the block that is going to be referenced furthest in the future by the program</a:t>
            </a:r>
          </a:p>
          <a:p>
            <a:pPr lvl="1"/>
            <a:r>
              <a:rPr lang="en-US" altLang="en-US">
                <a:ea typeface="ＭＳ Ｐゴシック" charset="-128"/>
              </a:rPr>
              <a:t>Belady, </a:t>
            </a:r>
            <a:r>
              <a:rPr lang="ja-JP" altLang="en-US">
                <a:ea typeface="ＭＳ Ｐゴシック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charset="-128"/>
              </a:rPr>
              <a:t>A study of replacement algorithms for a virtual-storage computer</a:t>
            </a:r>
            <a:r>
              <a:rPr lang="en-US" altLang="ja-JP">
                <a:ea typeface="ＭＳ Ｐゴシック" charset="-128"/>
              </a:rPr>
              <a:t>,</a:t>
            </a:r>
            <a:r>
              <a:rPr lang="ja-JP" altLang="en-US">
                <a:ea typeface="ＭＳ Ｐゴシック" charset="-128"/>
              </a:rPr>
              <a:t>”</a:t>
            </a:r>
            <a:r>
              <a:rPr lang="en-US" altLang="ja-JP">
                <a:ea typeface="ＭＳ Ｐゴシック" charset="-128"/>
              </a:rPr>
              <a:t> IBM Systems Journal, 1966.</a:t>
            </a:r>
          </a:p>
          <a:p>
            <a:pPr lvl="1"/>
            <a:r>
              <a:rPr lang="en-US" altLang="en-US">
                <a:ea typeface="ＭＳ Ｐゴシック" charset="-128"/>
              </a:rPr>
              <a:t>How do we implement this? Simulate?</a:t>
            </a:r>
          </a:p>
          <a:p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Is this optimal for minimizing miss rate?</a:t>
            </a:r>
          </a:p>
          <a:p>
            <a:r>
              <a:rPr lang="en-US" altLang="en-US">
                <a:ea typeface="ＭＳ Ｐゴシック" charset="-128"/>
              </a:rPr>
              <a:t>Is this optimal for minimizing execution time?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No. Cache miss latency/cost varies from block to block!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charset="-128"/>
              </a:rPr>
              <a:t>Two reasons: Remote vs. local caches and miss overlapping</a:t>
            </a:r>
          </a:p>
          <a:p>
            <a:pPr lvl="1"/>
            <a:r>
              <a:rPr lang="en-US" altLang="en-US">
                <a:ea typeface="ＭＳ Ｐゴシック" charset="-128"/>
              </a:rPr>
              <a:t>Qureshi et al. </a:t>
            </a:r>
            <a:r>
              <a:rPr lang="ja-JP" altLang="en-US">
                <a:ea typeface="ＭＳ Ｐゴシック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charset="-128"/>
              </a:rPr>
              <a:t>A Case for MLP-Aware Cache Replacement</a:t>
            </a:r>
            <a:r>
              <a:rPr lang="en-US" altLang="ja-JP">
                <a:ea typeface="ＭＳ Ｐゴシック" charset="-128"/>
              </a:rPr>
              <a:t>,</a:t>
            </a:r>
            <a:r>
              <a:rPr lang="ja-JP" altLang="en-US">
                <a:ea typeface="ＭＳ Ｐゴシック" charset="-128"/>
              </a:rPr>
              <a:t>“</a:t>
            </a:r>
            <a:r>
              <a:rPr lang="en-US" altLang="ja-JP">
                <a:ea typeface="ＭＳ Ｐゴシック" charset="-128"/>
              </a:rPr>
              <a:t> ISCA 2006.</a:t>
            </a:r>
          </a:p>
          <a:p>
            <a:pPr lvl="1"/>
            <a:endParaRPr lang="en-US" altLang="en-US">
              <a:ea typeface="ＭＳ Ｐゴシック" charset="-128"/>
            </a:endParaRPr>
          </a:p>
          <a:p>
            <a:endParaRPr lang="en-US" altLang="en-US">
              <a:ea typeface="ＭＳ Ｐゴシック" charset="-128"/>
            </a:endParaRPr>
          </a:p>
          <a:p>
            <a:pPr lvl="1"/>
            <a:endParaRPr lang="en-US" altLang="en-US">
              <a:ea typeface="ＭＳ Ｐゴシック" charset="-128"/>
            </a:endParaRPr>
          </a:p>
        </p:txBody>
      </p:sp>
      <p:sp>
        <p:nvSpPr>
          <p:cNvPr id="2252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B94AFF-4EFE-614F-A663-C6578C779EC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679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r>
              <a:rPr lang="en-US" sz="2000" dirty="0"/>
              <a:t>Key observation: </a:t>
            </a:r>
            <a:r>
              <a:rPr lang="en-US" sz="2000" dirty="0">
                <a:solidFill>
                  <a:srgbClr val="0432FF"/>
                </a:solidFill>
              </a:rPr>
              <a:t>Some misses more costly than others </a:t>
            </a:r>
            <a:r>
              <a:rPr lang="en-US" sz="2000" dirty="0"/>
              <a:t>as their latency is exposed as stall time. </a:t>
            </a:r>
            <a:r>
              <a:rPr lang="en-US" sz="2000" dirty="0">
                <a:solidFill>
                  <a:srgbClr val="0432FF"/>
                </a:solidFill>
              </a:rPr>
              <a:t>Reducing miss rate is not always good for performance</a:t>
            </a:r>
            <a:r>
              <a:rPr lang="en-US" sz="2000" dirty="0"/>
              <a:t>. Cache</a:t>
            </a:r>
            <a:r>
              <a:rPr lang="en-US" sz="2000" dirty="0">
                <a:solidFill>
                  <a:srgbClr val="0432FF"/>
                </a:solidFill>
              </a:rPr>
              <a:t> replacement should take into account MLP </a:t>
            </a:r>
            <a:r>
              <a:rPr lang="en-US" sz="2000" dirty="0"/>
              <a:t>of misses.</a:t>
            </a:r>
          </a:p>
          <a:p>
            <a:endParaRPr lang="en-US" sz="2000" dirty="0"/>
          </a:p>
          <a:p>
            <a:r>
              <a:rPr lang="en-US" sz="2000" dirty="0" err="1"/>
              <a:t>Moinuddin</a:t>
            </a:r>
            <a:r>
              <a:rPr lang="en-US" sz="2000" dirty="0"/>
              <a:t> K. Qureshi, Daniel N. Lynch, Onur Mutlu, and Yale N. </a:t>
            </a:r>
            <a:r>
              <a:rPr lang="en-US" sz="2000" dirty="0" err="1"/>
              <a:t>Patt</a:t>
            </a:r>
            <a:r>
              <a:rPr lang="en-US" sz="2000" dirty="0"/>
              <a:t>, 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"A Case for MLP-Aware Cache Replacement"</a:t>
            </a:r>
            <a:br>
              <a:rPr lang="en-US" sz="2000" dirty="0"/>
            </a:br>
            <a:r>
              <a:rPr lang="en-US" sz="2000" i="1" dirty="0"/>
              <a:t>Proceedings of the </a:t>
            </a:r>
            <a:r>
              <a:rPr lang="en-US" sz="2000" i="1" dirty="0">
                <a:hlinkClick r:id="rId3"/>
              </a:rPr>
              <a:t>33rd International Symposium on Computer Architecture</a:t>
            </a:r>
            <a:r>
              <a:rPr lang="en-US" sz="2000" i="1" dirty="0"/>
              <a:t> 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pages 167-177, Boston, MA, June 2006. </a:t>
            </a:r>
            <a:r>
              <a:rPr lang="en-US" sz="2000" dirty="0">
                <a:hlinkClick r:id="rId4"/>
              </a:rPr>
              <a:t>Slides (ppt)</a:t>
            </a:r>
            <a:endParaRPr lang="en-US" sz="2000" dirty="0"/>
          </a:p>
          <a:p>
            <a:endParaRPr lang="en-US" sz="22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93BED2-1B18-8744-B8F0-03CBD359478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50" y="4038600"/>
            <a:ext cx="88265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44891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Title 1">
            <a:extLst>
              <a:ext uri="{FF2B5EF4-FFF2-40B4-BE49-F238E27FC236}">
                <a16:creationId xmlns:a16="http://schemas.microsoft.com/office/drawing/2014/main" id="{EA960F7A-CD89-D34B-9BBF-6DED980D8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Idealism</a:t>
            </a:r>
          </a:p>
        </p:txBody>
      </p:sp>
      <p:sp>
        <p:nvSpPr>
          <p:cNvPr id="166914" name="Slide Number Placeholder 3">
            <a:extLst>
              <a:ext uri="{FF2B5EF4-FFF2-40B4-BE49-F238E27FC236}">
                <a16:creationId xmlns:a16="http://schemas.microsoft.com/office/drawing/2014/main" id="{7CE45B7C-1924-4C43-ACB0-DA7FE1CA4F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49B2B2D-54CC-D54D-BA21-B6B29323038D}" type="slidenum">
              <a:rPr lang="en-US" altLang="en-US" sz="1600" i="1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600" i="1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6915" name="Rectangle 4">
            <a:extLst>
              <a:ext uri="{FF2B5EF4-FFF2-40B4-BE49-F238E27FC236}">
                <a16:creationId xmlns:a16="http://schemas.microsoft.com/office/drawing/2014/main" id="{5BC49316-AAFE-4F45-A24B-000F513B4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1219200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6916" name="TextBox 5">
            <a:extLst>
              <a:ext uri="{FF2B5EF4-FFF2-40B4-BE49-F238E27FC236}">
                <a16:creationId xmlns:a16="http://schemas.microsoft.com/office/drawing/2014/main" id="{F48500D1-6364-D24E-AA74-A33B4493E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88" y="1930400"/>
            <a:ext cx="1249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Instruction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Supply</a:t>
            </a:r>
          </a:p>
        </p:txBody>
      </p:sp>
      <p:sp>
        <p:nvSpPr>
          <p:cNvPr id="166917" name="Rectangle 6">
            <a:extLst>
              <a:ext uri="{FF2B5EF4-FFF2-40B4-BE49-F238E27FC236}">
                <a16:creationId xmlns:a16="http://schemas.microsoft.com/office/drawing/2014/main" id="{C30A0C7D-E40B-C443-BA0A-1523BC334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9188" y="1219200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6918" name="TextBox 7">
            <a:extLst>
              <a:ext uri="{FF2B5EF4-FFF2-40B4-BE49-F238E27FC236}">
                <a16:creationId xmlns:a16="http://schemas.microsoft.com/office/drawing/2014/main" id="{52237D38-CB6A-8C43-BC8A-3138118DB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1771650"/>
            <a:ext cx="1327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Pipeline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(Instruction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execution)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6919" name="Rectangle 8">
            <a:extLst>
              <a:ext uri="{FF2B5EF4-FFF2-40B4-BE49-F238E27FC236}">
                <a16:creationId xmlns:a16="http://schemas.microsoft.com/office/drawing/2014/main" id="{56FCB21B-9A92-7947-8197-3EC606DE3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7388" y="1219200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6920" name="TextBox 9">
            <a:extLst>
              <a:ext uri="{FF2B5EF4-FFF2-40B4-BE49-F238E27FC236}">
                <a16:creationId xmlns:a16="http://schemas.microsoft.com/office/drawing/2014/main" id="{A408D6D6-EF8C-D745-B2D6-CC528D074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2350" y="1930400"/>
            <a:ext cx="890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Data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Supply</a:t>
            </a:r>
          </a:p>
        </p:txBody>
      </p:sp>
      <p:cxnSp>
        <p:nvCxnSpPr>
          <p:cNvPr id="166921" name="Straight Arrow Connector 11">
            <a:extLst>
              <a:ext uri="{FF2B5EF4-FFF2-40B4-BE49-F238E27FC236}">
                <a16:creationId xmlns:a16="http://schemas.microsoft.com/office/drawing/2014/main" id="{34C2C79C-0001-A643-8E44-9CA3A689C8C7}"/>
              </a:ext>
            </a:extLst>
          </p:cNvPr>
          <p:cNvCxnSpPr>
            <a:cxnSpLocks noChangeShapeType="1"/>
            <a:stCxn id="166915" idx="3"/>
            <a:endCxn id="166917" idx="1"/>
          </p:cNvCxnSpPr>
          <p:nvPr/>
        </p:nvCxnSpPr>
        <p:spPr bwMode="auto">
          <a:xfrm>
            <a:off x="1920875" y="2239963"/>
            <a:ext cx="1738313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922" name="Straight Arrow Connector 13">
            <a:extLst>
              <a:ext uri="{FF2B5EF4-FFF2-40B4-BE49-F238E27FC236}">
                <a16:creationId xmlns:a16="http://schemas.microsoft.com/office/drawing/2014/main" id="{DE1F8FD5-955C-D14A-A5D0-5D338AA517D9}"/>
              </a:ext>
            </a:extLst>
          </p:cNvPr>
          <p:cNvCxnSpPr>
            <a:cxnSpLocks noChangeShapeType="1"/>
            <a:stCxn id="166919" idx="1"/>
            <a:endCxn id="166917" idx="3"/>
          </p:cNvCxnSpPr>
          <p:nvPr/>
        </p:nvCxnSpPr>
        <p:spPr bwMode="auto">
          <a:xfrm rot="10800000">
            <a:off x="5264150" y="2239963"/>
            <a:ext cx="1773238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6" name="TextBox 15">
            <a:extLst>
              <a:ext uri="{FF2B5EF4-FFF2-40B4-BE49-F238E27FC236}">
                <a16:creationId xmlns:a16="http://schemas.microsoft.com/office/drawing/2014/main" id="{62F631DD-D67F-0041-B8D3-86E7E1FEA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13" y="3417888"/>
            <a:ext cx="23780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- Zero latency access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- Infinite capacity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- Zero cost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- Perfect control flow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757" name="TextBox 16">
            <a:extLst>
              <a:ext uri="{FF2B5EF4-FFF2-40B4-BE49-F238E27FC236}">
                <a16:creationId xmlns:a16="http://schemas.microsoft.com/office/drawing/2014/main" id="{0C573E54-B620-9646-8E3A-E0A977BD6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1838" y="3352800"/>
            <a:ext cx="320040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No pipeline stalls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Perfect data flow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 (reg/memory dependencies)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Zero-cycle interconnect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 (operand communication)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Enough functional units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Zero latency compute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758" name="TextBox 17">
            <a:extLst>
              <a:ext uri="{FF2B5EF4-FFF2-40B4-BE49-F238E27FC236}">
                <a16:creationId xmlns:a16="http://schemas.microsoft.com/office/drawing/2014/main" id="{55AC0C03-616E-844A-B7C3-B3DB406E6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1625" y="3440113"/>
            <a:ext cx="23780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Zero latency access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Infinite capacity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- Infinite bandwidth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Zero cost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/>
      <p:bldP spid="31757" grpId="0"/>
      <p:bldP spid="317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4">
            <a:extLst>
              <a:ext uri="{FF2B5EF4-FFF2-40B4-BE49-F238E27FC236}">
                <a16:creationId xmlns:a16="http://schemas.microsoft.com/office/drawing/2014/main" id="{8C36A614-39B8-6B4D-8A39-97269A06153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081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Quick Overview of Memory Arrays</a:t>
            </a:r>
          </a:p>
        </p:txBody>
      </p:sp>
      <p:sp>
        <p:nvSpPr>
          <p:cNvPr id="167938" name="Rectangle 5">
            <a:extLst>
              <a:ext uri="{FF2B5EF4-FFF2-40B4-BE49-F238E27FC236}">
                <a16:creationId xmlns:a16="http://schemas.microsoft.com/office/drawing/2014/main" id="{996433C2-E4D4-5A4C-B317-5092809101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613502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7760</TotalTime>
  <Words>4316</Words>
  <Application>Microsoft Macintosh PowerPoint</Application>
  <PresentationFormat>On-screen Show (4:3)</PresentationFormat>
  <Paragraphs>978</Paragraphs>
  <Slides>73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93" baseType="lpstr">
      <vt:lpstr>ＭＳ Ｐゴシック</vt:lpstr>
      <vt:lpstr>ＭＳ Ｐゴシック</vt:lpstr>
      <vt:lpstr>Arial</vt:lpstr>
      <vt:lpstr>Arial Narrow</vt:lpstr>
      <vt:lpstr>Calibri</vt:lpstr>
      <vt:lpstr>Garamond</vt:lpstr>
      <vt:lpstr>Symbol</vt:lpstr>
      <vt:lpstr>Tahoma</vt:lpstr>
      <vt:lpstr>Times New Roman</vt:lpstr>
      <vt:lpstr>Verdana</vt:lpstr>
      <vt:lpstr>Wingdings</vt:lpstr>
      <vt:lpstr>Edge</vt:lpstr>
      <vt:lpstr>4_Edge</vt:lpstr>
      <vt:lpstr>6_Edge</vt:lpstr>
      <vt:lpstr>7_Edge</vt:lpstr>
      <vt:lpstr>95_Edge</vt:lpstr>
      <vt:lpstr>8_Edge</vt:lpstr>
      <vt:lpstr>5_Edge</vt:lpstr>
      <vt:lpstr>VISIO</vt:lpstr>
      <vt:lpstr>Visio</vt:lpstr>
      <vt:lpstr> Digital Design &amp; Computer Arch.  Lecture 21a: Memory Organization  and Memory Technology</vt:lpstr>
      <vt:lpstr>Readings for This Lecture and Next</vt:lpstr>
      <vt:lpstr>A Computing System</vt:lpstr>
      <vt:lpstr>What is A Computer?</vt:lpstr>
      <vt:lpstr>Memory (Programmer’s View) </vt:lpstr>
      <vt:lpstr>Abstraction: Virtual vs. Physical Memory</vt:lpstr>
      <vt:lpstr>(Physical) Memory System</vt:lpstr>
      <vt:lpstr>Idealism</vt:lpstr>
      <vt:lpstr>Quick Overview of Memory Arrays</vt:lpstr>
      <vt:lpstr>How Can We Store Data?</vt:lpstr>
      <vt:lpstr>Array Organization of Memories</vt:lpstr>
      <vt:lpstr>Memory Arrays</vt:lpstr>
      <vt:lpstr>Memory Array Example</vt:lpstr>
      <vt:lpstr>Larger and Wider Memory Array Example</vt:lpstr>
      <vt:lpstr>Memory Array Organization (I)</vt:lpstr>
      <vt:lpstr>Memory Array Organization (II)</vt:lpstr>
      <vt:lpstr>How is Access Controlled?</vt:lpstr>
      <vt:lpstr>Building Larger Memories</vt:lpstr>
      <vt:lpstr>General Principle: Interleaving (Banking)</vt:lpstr>
      <vt:lpstr>Memory Technology: DRAM and SRAM</vt:lpstr>
      <vt:lpstr>Memory Technology: DRAM</vt:lpstr>
      <vt:lpstr>Memory Technology: SRAM</vt:lpstr>
      <vt:lpstr>Memory Bank Organization and Operation</vt:lpstr>
      <vt:lpstr>SRAM (Static Random Access Memory)</vt:lpstr>
      <vt:lpstr>DRAM (Dynamic Random Access Memory)</vt:lpstr>
      <vt:lpstr>DRAM vs. SRAM</vt:lpstr>
      <vt:lpstr> Digital Design &amp; Computer Arch.  Lecture 21a: Memory Organization  and Memory Technology</vt:lpstr>
      <vt:lpstr>We did not cover the following slides in lecture. These are for your preparation for the next lecture. </vt:lpstr>
      <vt:lpstr>The Memory Hierarchy</vt:lpstr>
      <vt:lpstr>Memory in a Modern System</vt:lpstr>
      <vt:lpstr>Ideal Memory</vt:lpstr>
      <vt:lpstr>The Problem</vt:lpstr>
      <vt:lpstr>The Problem</vt:lpstr>
      <vt:lpstr>Why Memory Hierarchy?</vt:lpstr>
      <vt:lpstr>The Memory Hierarchy</vt:lpstr>
      <vt:lpstr>Memory Hierarchy</vt:lpstr>
      <vt:lpstr>Locality</vt:lpstr>
      <vt:lpstr>Memory Locality</vt:lpstr>
      <vt:lpstr>Caching Basics: Exploit Temporal Locality</vt:lpstr>
      <vt:lpstr>Caching Basics: Exploit Spatial Locality</vt:lpstr>
      <vt:lpstr>The Bookshelf Analogy</vt:lpstr>
      <vt:lpstr>Caching in a Pipelined Design</vt:lpstr>
      <vt:lpstr>A Note on Manual vs. Automatic Management</vt:lpstr>
      <vt:lpstr>Automatic Management in Memory Hierarchy</vt:lpstr>
      <vt:lpstr>Historical Aside: Other Cache Papers</vt:lpstr>
      <vt:lpstr>A Modern Memory Hierarchy</vt:lpstr>
      <vt:lpstr>Hierarchical Latency Analysis</vt:lpstr>
      <vt:lpstr>Hierarchy Design Considerations</vt:lpstr>
      <vt:lpstr>PowerPoint Presentation</vt:lpstr>
      <vt:lpstr>Cache Basics and Operation</vt:lpstr>
      <vt:lpstr>Cache</vt:lpstr>
      <vt:lpstr>Caching Basics</vt:lpstr>
      <vt:lpstr>Cache Abstraction and Metrics</vt:lpstr>
      <vt:lpstr>A Basic Hardware Cache Design</vt:lpstr>
      <vt:lpstr>Blocks and Addressing the Cache</vt:lpstr>
      <vt:lpstr>Direct-Mapped Cache: Placement and Access</vt:lpstr>
      <vt:lpstr>Direct-Mapped Caches</vt:lpstr>
      <vt:lpstr>Set Associativity</vt:lpstr>
      <vt:lpstr>Higher Associativity</vt:lpstr>
      <vt:lpstr>Full Associativity</vt:lpstr>
      <vt:lpstr>Associativity (and Tradeoffs)</vt:lpstr>
      <vt:lpstr>Issues in Set-Associative Caches</vt:lpstr>
      <vt:lpstr>Eviction/Replacement Policy</vt:lpstr>
      <vt:lpstr>Implementing LRU</vt:lpstr>
      <vt:lpstr>Approximations of LRU</vt:lpstr>
      <vt:lpstr>Hierarchical LRU (not MRU)</vt:lpstr>
      <vt:lpstr>Hierarchical LRU (not MRU): Questions</vt:lpstr>
      <vt:lpstr>Victim/Next-Victim Policy</vt:lpstr>
      <vt:lpstr>Victim/Next-Victim Policy (II)</vt:lpstr>
      <vt:lpstr>Victim/Next-Victim Example</vt:lpstr>
      <vt:lpstr>Cache Replacement Policy: LRU or Random</vt:lpstr>
      <vt:lpstr>What Is the Optimal Replacement Policy?</vt:lpstr>
      <vt:lpstr>Reading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364</cp:revision>
  <cp:lastPrinted>2017-09-21T09:40:56Z</cp:lastPrinted>
  <dcterms:created xsi:type="dcterms:W3CDTF">2010-09-08T00:51:32Z</dcterms:created>
  <dcterms:modified xsi:type="dcterms:W3CDTF">2020-05-11T13:53:52Z</dcterms:modified>
</cp:coreProperties>
</file>